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1" r:id="rId1"/>
  </p:sldMasterIdLst>
  <p:notesMasterIdLst>
    <p:notesMasterId r:id="rId52"/>
  </p:notesMasterIdLst>
  <p:handoutMasterIdLst>
    <p:handoutMasterId r:id="rId53"/>
  </p:handoutMasterIdLst>
  <p:sldIdLst>
    <p:sldId id="302" r:id="rId2"/>
    <p:sldId id="294" r:id="rId3"/>
    <p:sldId id="532" r:id="rId4"/>
    <p:sldId id="533" r:id="rId5"/>
    <p:sldId id="534" r:id="rId6"/>
    <p:sldId id="535" r:id="rId7"/>
    <p:sldId id="536" r:id="rId8"/>
    <p:sldId id="496" r:id="rId9"/>
    <p:sldId id="497" r:id="rId10"/>
    <p:sldId id="498" r:id="rId11"/>
    <p:sldId id="499" r:id="rId12"/>
    <p:sldId id="500" r:id="rId13"/>
    <p:sldId id="501" r:id="rId14"/>
    <p:sldId id="502" r:id="rId15"/>
    <p:sldId id="503" r:id="rId16"/>
    <p:sldId id="504" r:id="rId17"/>
    <p:sldId id="505" r:id="rId18"/>
    <p:sldId id="506" r:id="rId19"/>
    <p:sldId id="507" r:id="rId20"/>
    <p:sldId id="508" r:id="rId21"/>
    <p:sldId id="509" r:id="rId22"/>
    <p:sldId id="510" r:id="rId23"/>
    <p:sldId id="511" r:id="rId24"/>
    <p:sldId id="512" r:id="rId25"/>
    <p:sldId id="513" r:id="rId26"/>
    <p:sldId id="537" r:id="rId27"/>
    <p:sldId id="292" r:id="rId28"/>
    <p:sldId id="304" r:id="rId29"/>
    <p:sldId id="437" r:id="rId30"/>
    <p:sldId id="438" r:id="rId31"/>
    <p:sldId id="495" r:id="rId32"/>
    <p:sldId id="515" r:id="rId33"/>
    <p:sldId id="516" r:id="rId34"/>
    <p:sldId id="517" r:id="rId35"/>
    <p:sldId id="518" r:id="rId36"/>
    <p:sldId id="519" r:id="rId37"/>
    <p:sldId id="520" r:id="rId38"/>
    <p:sldId id="521" r:id="rId39"/>
    <p:sldId id="522" r:id="rId40"/>
    <p:sldId id="523" r:id="rId41"/>
    <p:sldId id="524" r:id="rId42"/>
    <p:sldId id="525" r:id="rId43"/>
    <p:sldId id="526" r:id="rId44"/>
    <p:sldId id="527" r:id="rId45"/>
    <p:sldId id="528" r:id="rId46"/>
    <p:sldId id="529" r:id="rId47"/>
    <p:sldId id="530" r:id="rId48"/>
    <p:sldId id="531" r:id="rId49"/>
    <p:sldId id="514" r:id="rId50"/>
    <p:sldId id="494" r:id="rId51"/>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7B1"/>
    <a:srgbClr val="828383"/>
    <a:srgbClr val="005BBB"/>
    <a:srgbClr val="666666"/>
    <a:srgbClr val="4DC3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86"/>
    <p:restoredTop sz="81523"/>
  </p:normalViewPr>
  <p:slideViewPr>
    <p:cSldViewPr snapToGrid="0" snapToObjects="1">
      <p:cViewPr varScale="1">
        <p:scale>
          <a:sx n="99" d="100"/>
          <a:sy n="99" d="100"/>
        </p:scale>
        <p:origin x="1312" y="184"/>
      </p:cViewPr>
      <p:guideLst>
        <p:guide orient="horz" pos="2160"/>
        <p:guide pos="3840"/>
      </p:guideLst>
    </p:cSldViewPr>
  </p:slideViewPr>
  <p:outlineViewPr>
    <p:cViewPr>
      <p:scale>
        <a:sx n="33" d="100"/>
        <a:sy n="33" d="100"/>
      </p:scale>
      <p:origin x="0" y="-606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D33A1-6D17-2C4C-B4C2-C83DB37352CC}" type="datetimeFigureOut">
              <a:rPr lang="en-US" smtClean="0">
                <a:latin typeface="Arial" charset="0"/>
              </a:rPr>
              <a:t>4/18/21</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59171E-5108-1245-8B63-E8B205C9AF87}"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967542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5B96CA4F-2197-CC40-B4FC-798A937A9DC6}" type="datetimeFigureOut">
              <a:rPr lang="en-US" smtClean="0"/>
              <a:pPr/>
              <a:t>4/18/21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02322656-8894-1544-92AA-01B3CF5E6182}" type="slidenum">
              <a:rPr lang="en-US" smtClean="0"/>
              <a:pPr/>
              <a:t>‹#›</a:t>
            </a:fld>
            <a:endParaRPr lang="en-US" dirty="0"/>
          </a:p>
        </p:txBody>
      </p:sp>
    </p:spTree>
    <p:extLst>
      <p:ext uri="{BB962C8B-B14F-4D97-AF65-F5344CB8AC3E}">
        <p14:creationId xmlns:p14="http://schemas.microsoft.com/office/powerpoint/2010/main" val="70275049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charset="0"/>
        <a:ea typeface="+mn-ea"/>
        <a:cs typeface="+mn-cs"/>
      </a:defRPr>
    </a:lvl1pPr>
    <a:lvl2pPr marL="609585" algn="l" defTabSz="1219170" rtl="0" eaLnBrk="1" latinLnBrk="0" hangingPunct="1">
      <a:defRPr sz="1600" kern="1200">
        <a:solidFill>
          <a:schemeClr val="tx1"/>
        </a:solidFill>
        <a:latin typeface="Arial" charset="0"/>
        <a:ea typeface="+mn-ea"/>
        <a:cs typeface="+mn-cs"/>
      </a:defRPr>
    </a:lvl2pPr>
    <a:lvl3pPr marL="1219170" algn="l" defTabSz="1219170" rtl="0" eaLnBrk="1" latinLnBrk="0" hangingPunct="1">
      <a:defRPr sz="1600" kern="1200">
        <a:solidFill>
          <a:schemeClr val="tx1"/>
        </a:solidFill>
        <a:latin typeface="Arial" charset="0"/>
        <a:ea typeface="+mn-ea"/>
        <a:cs typeface="+mn-cs"/>
      </a:defRPr>
    </a:lvl3pPr>
    <a:lvl4pPr marL="1828754" algn="l" defTabSz="1219170" rtl="0" eaLnBrk="1" latinLnBrk="0" hangingPunct="1">
      <a:defRPr sz="1600" kern="1200">
        <a:solidFill>
          <a:schemeClr val="tx1"/>
        </a:solidFill>
        <a:latin typeface="Arial" charset="0"/>
        <a:ea typeface="+mn-ea"/>
        <a:cs typeface="+mn-cs"/>
      </a:defRPr>
    </a:lvl4pPr>
    <a:lvl5pPr marL="2438339" algn="l" defTabSz="1219170" rtl="0" eaLnBrk="1" latinLnBrk="0" hangingPunct="1">
      <a:defRPr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a:t>
            </a:fld>
            <a:endParaRPr lang="en-US" dirty="0"/>
          </a:p>
        </p:txBody>
      </p:sp>
    </p:spTree>
    <p:extLst>
      <p:ext uri="{BB962C8B-B14F-4D97-AF65-F5344CB8AC3E}">
        <p14:creationId xmlns:p14="http://schemas.microsoft.com/office/powerpoint/2010/main" val="225022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11</a:t>
            </a:fld>
            <a:endParaRPr lang="en-US" dirty="0"/>
          </a:p>
        </p:txBody>
      </p:sp>
    </p:spTree>
    <p:extLst>
      <p:ext uri="{BB962C8B-B14F-4D97-AF65-F5344CB8AC3E}">
        <p14:creationId xmlns:p14="http://schemas.microsoft.com/office/powerpoint/2010/main" val="2873843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12</a:t>
            </a:fld>
            <a:endParaRPr lang="en-US" dirty="0"/>
          </a:p>
        </p:txBody>
      </p:sp>
    </p:spTree>
    <p:extLst>
      <p:ext uri="{BB962C8B-B14F-4D97-AF65-F5344CB8AC3E}">
        <p14:creationId xmlns:p14="http://schemas.microsoft.com/office/powerpoint/2010/main" val="3128379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13</a:t>
            </a:fld>
            <a:endParaRPr lang="en-US" dirty="0"/>
          </a:p>
        </p:txBody>
      </p:sp>
    </p:spTree>
    <p:extLst>
      <p:ext uri="{BB962C8B-B14F-4D97-AF65-F5344CB8AC3E}">
        <p14:creationId xmlns:p14="http://schemas.microsoft.com/office/powerpoint/2010/main" val="1715978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14</a:t>
            </a:fld>
            <a:endParaRPr lang="en-US" dirty="0"/>
          </a:p>
        </p:txBody>
      </p:sp>
    </p:spTree>
    <p:extLst>
      <p:ext uri="{BB962C8B-B14F-4D97-AF65-F5344CB8AC3E}">
        <p14:creationId xmlns:p14="http://schemas.microsoft.com/office/powerpoint/2010/main" val="2184811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15</a:t>
            </a:fld>
            <a:endParaRPr lang="en-US" dirty="0"/>
          </a:p>
        </p:txBody>
      </p:sp>
    </p:spTree>
    <p:extLst>
      <p:ext uri="{BB962C8B-B14F-4D97-AF65-F5344CB8AC3E}">
        <p14:creationId xmlns:p14="http://schemas.microsoft.com/office/powerpoint/2010/main" val="1796320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16</a:t>
            </a:fld>
            <a:endParaRPr lang="en-US" dirty="0"/>
          </a:p>
        </p:txBody>
      </p:sp>
    </p:spTree>
    <p:extLst>
      <p:ext uri="{BB962C8B-B14F-4D97-AF65-F5344CB8AC3E}">
        <p14:creationId xmlns:p14="http://schemas.microsoft.com/office/powerpoint/2010/main" val="4092635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17</a:t>
            </a:fld>
            <a:endParaRPr lang="en-US" dirty="0"/>
          </a:p>
        </p:txBody>
      </p:sp>
    </p:spTree>
    <p:extLst>
      <p:ext uri="{BB962C8B-B14F-4D97-AF65-F5344CB8AC3E}">
        <p14:creationId xmlns:p14="http://schemas.microsoft.com/office/powerpoint/2010/main" val="65650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18</a:t>
            </a:fld>
            <a:endParaRPr lang="en-US" dirty="0"/>
          </a:p>
        </p:txBody>
      </p:sp>
    </p:spTree>
    <p:extLst>
      <p:ext uri="{BB962C8B-B14F-4D97-AF65-F5344CB8AC3E}">
        <p14:creationId xmlns:p14="http://schemas.microsoft.com/office/powerpoint/2010/main" val="1947544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19</a:t>
            </a:fld>
            <a:endParaRPr lang="en-US" dirty="0"/>
          </a:p>
        </p:txBody>
      </p:sp>
    </p:spTree>
    <p:extLst>
      <p:ext uri="{BB962C8B-B14F-4D97-AF65-F5344CB8AC3E}">
        <p14:creationId xmlns:p14="http://schemas.microsoft.com/office/powerpoint/2010/main" val="1887602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information radiator - A visual display that presents up-to-date, sufficiently detailed, and important information to passersby in an easy, self-interpretable format.</a:t>
            </a:r>
          </a:p>
        </p:txBody>
      </p:sp>
      <p:sp>
        <p:nvSpPr>
          <p:cNvPr id="4" name="Slide Number Placeholder 3"/>
          <p:cNvSpPr>
            <a:spLocks noGrp="1"/>
          </p:cNvSpPr>
          <p:nvPr>
            <p:ph type="sldNum" sz="quarter" idx="10"/>
          </p:nvPr>
        </p:nvSpPr>
        <p:spPr/>
        <p:txBody>
          <a:bodyPr/>
          <a:lstStyle/>
          <a:p>
            <a:fld id="{02322656-8894-1544-92AA-01B3CF5E6182}" type="slidenum">
              <a:rPr lang="en-US" smtClean="0"/>
              <a:pPr/>
              <a:t>20</a:t>
            </a:fld>
            <a:endParaRPr lang="en-US" dirty="0"/>
          </a:p>
        </p:txBody>
      </p:sp>
    </p:spTree>
    <p:extLst>
      <p:ext uri="{BB962C8B-B14F-4D97-AF65-F5344CB8AC3E}">
        <p14:creationId xmlns:p14="http://schemas.microsoft.com/office/powerpoint/2010/main" val="1088649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a:t>
            </a:fld>
            <a:endParaRPr lang="en-US" dirty="0"/>
          </a:p>
        </p:txBody>
      </p:sp>
    </p:spTree>
    <p:extLst>
      <p:ext uri="{BB962C8B-B14F-4D97-AF65-F5344CB8AC3E}">
        <p14:creationId xmlns:p14="http://schemas.microsoft.com/office/powerpoint/2010/main" val="162218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21</a:t>
            </a:fld>
            <a:endParaRPr lang="en-US" dirty="0"/>
          </a:p>
        </p:txBody>
      </p:sp>
    </p:spTree>
    <p:extLst>
      <p:ext uri="{BB962C8B-B14F-4D97-AF65-F5344CB8AC3E}">
        <p14:creationId xmlns:p14="http://schemas.microsoft.com/office/powerpoint/2010/main" val="1421447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22</a:t>
            </a:fld>
            <a:endParaRPr lang="en-US" dirty="0"/>
          </a:p>
        </p:txBody>
      </p:sp>
    </p:spTree>
    <p:extLst>
      <p:ext uri="{BB962C8B-B14F-4D97-AF65-F5344CB8AC3E}">
        <p14:creationId xmlns:p14="http://schemas.microsoft.com/office/powerpoint/2010/main" val="2253714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23</a:t>
            </a:fld>
            <a:endParaRPr lang="en-US" dirty="0"/>
          </a:p>
        </p:txBody>
      </p:sp>
    </p:spTree>
    <p:extLst>
      <p:ext uri="{BB962C8B-B14F-4D97-AF65-F5344CB8AC3E}">
        <p14:creationId xmlns:p14="http://schemas.microsoft.com/office/powerpoint/2010/main" val="1166035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24</a:t>
            </a:fld>
            <a:endParaRPr lang="en-US" dirty="0"/>
          </a:p>
        </p:txBody>
      </p:sp>
    </p:spTree>
    <p:extLst>
      <p:ext uri="{BB962C8B-B14F-4D97-AF65-F5344CB8AC3E}">
        <p14:creationId xmlns:p14="http://schemas.microsoft.com/office/powerpoint/2010/main" val="2682250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25</a:t>
            </a:fld>
            <a:endParaRPr lang="en-US" dirty="0"/>
          </a:p>
        </p:txBody>
      </p:sp>
    </p:spTree>
    <p:extLst>
      <p:ext uri="{BB962C8B-B14F-4D97-AF65-F5344CB8AC3E}">
        <p14:creationId xmlns:p14="http://schemas.microsoft.com/office/powerpoint/2010/main" val="61599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26</a:t>
            </a:fld>
            <a:endParaRPr lang="en-US" dirty="0"/>
          </a:p>
        </p:txBody>
      </p:sp>
    </p:spTree>
    <p:extLst>
      <p:ext uri="{BB962C8B-B14F-4D97-AF65-F5344CB8AC3E}">
        <p14:creationId xmlns:p14="http://schemas.microsoft.com/office/powerpoint/2010/main" val="128875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28</a:t>
            </a:fld>
            <a:endParaRPr lang="en-US" dirty="0"/>
          </a:p>
        </p:txBody>
      </p:sp>
    </p:spTree>
    <p:extLst>
      <p:ext uri="{BB962C8B-B14F-4D97-AF65-F5344CB8AC3E}">
        <p14:creationId xmlns:p14="http://schemas.microsoft.com/office/powerpoint/2010/main" val="3935078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29</a:t>
            </a:fld>
            <a:endParaRPr lang="en-US" dirty="0"/>
          </a:p>
        </p:txBody>
      </p:sp>
    </p:spTree>
    <p:extLst>
      <p:ext uri="{BB962C8B-B14F-4D97-AF65-F5344CB8AC3E}">
        <p14:creationId xmlns:p14="http://schemas.microsoft.com/office/powerpoint/2010/main" val="4009146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30</a:t>
            </a:fld>
            <a:endParaRPr lang="en-US" dirty="0"/>
          </a:p>
        </p:txBody>
      </p:sp>
    </p:spTree>
    <p:extLst>
      <p:ext uri="{BB962C8B-B14F-4D97-AF65-F5344CB8AC3E}">
        <p14:creationId xmlns:p14="http://schemas.microsoft.com/office/powerpoint/2010/main" val="567742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31</a:t>
            </a:fld>
            <a:endParaRPr lang="en-US" dirty="0"/>
          </a:p>
        </p:txBody>
      </p:sp>
    </p:spTree>
    <p:extLst>
      <p:ext uri="{BB962C8B-B14F-4D97-AF65-F5344CB8AC3E}">
        <p14:creationId xmlns:p14="http://schemas.microsoft.com/office/powerpoint/2010/main" val="1341268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a:t>
            </a:fld>
            <a:endParaRPr lang="en-US" dirty="0"/>
          </a:p>
        </p:txBody>
      </p:sp>
    </p:spTree>
    <p:extLst>
      <p:ext uri="{BB962C8B-B14F-4D97-AF65-F5344CB8AC3E}">
        <p14:creationId xmlns:p14="http://schemas.microsoft.com/office/powerpoint/2010/main" val="976699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32</a:t>
            </a:fld>
            <a:endParaRPr lang="en-US" dirty="0"/>
          </a:p>
        </p:txBody>
      </p:sp>
    </p:spTree>
    <p:extLst>
      <p:ext uri="{BB962C8B-B14F-4D97-AF65-F5344CB8AC3E}">
        <p14:creationId xmlns:p14="http://schemas.microsoft.com/office/powerpoint/2010/main" val="3907662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33</a:t>
            </a:fld>
            <a:endParaRPr lang="en-US" dirty="0"/>
          </a:p>
        </p:txBody>
      </p:sp>
    </p:spTree>
    <p:extLst>
      <p:ext uri="{BB962C8B-B14F-4D97-AF65-F5344CB8AC3E}">
        <p14:creationId xmlns:p14="http://schemas.microsoft.com/office/powerpoint/2010/main" val="4247592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34</a:t>
            </a:fld>
            <a:endParaRPr lang="en-US" dirty="0"/>
          </a:p>
        </p:txBody>
      </p:sp>
    </p:spTree>
    <p:extLst>
      <p:ext uri="{BB962C8B-B14F-4D97-AF65-F5344CB8AC3E}">
        <p14:creationId xmlns:p14="http://schemas.microsoft.com/office/powerpoint/2010/main" val="669872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35</a:t>
            </a:fld>
            <a:endParaRPr lang="en-US" dirty="0"/>
          </a:p>
        </p:txBody>
      </p:sp>
    </p:spTree>
    <p:extLst>
      <p:ext uri="{BB962C8B-B14F-4D97-AF65-F5344CB8AC3E}">
        <p14:creationId xmlns:p14="http://schemas.microsoft.com/office/powerpoint/2010/main" val="2220382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36</a:t>
            </a:fld>
            <a:endParaRPr lang="en-US" dirty="0"/>
          </a:p>
        </p:txBody>
      </p:sp>
    </p:spTree>
    <p:extLst>
      <p:ext uri="{BB962C8B-B14F-4D97-AF65-F5344CB8AC3E}">
        <p14:creationId xmlns:p14="http://schemas.microsoft.com/office/powerpoint/2010/main" val="3786408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37</a:t>
            </a:fld>
            <a:endParaRPr lang="en-US" dirty="0"/>
          </a:p>
        </p:txBody>
      </p:sp>
    </p:spTree>
    <p:extLst>
      <p:ext uri="{BB962C8B-B14F-4D97-AF65-F5344CB8AC3E}">
        <p14:creationId xmlns:p14="http://schemas.microsoft.com/office/powerpoint/2010/main" val="3165961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38</a:t>
            </a:fld>
            <a:endParaRPr lang="en-US" dirty="0"/>
          </a:p>
        </p:txBody>
      </p:sp>
    </p:spTree>
    <p:extLst>
      <p:ext uri="{BB962C8B-B14F-4D97-AF65-F5344CB8AC3E}">
        <p14:creationId xmlns:p14="http://schemas.microsoft.com/office/powerpoint/2010/main" val="1650546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39</a:t>
            </a:fld>
            <a:endParaRPr lang="en-US" dirty="0"/>
          </a:p>
        </p:txBody>
      </p:sp>
    </p:spTree>
    <p:extLst>
      <p:ext uri="{BB962C8B-B14F-4D97-AF65-F5344CB8AC3E}">
        <p14:creationId xmlns:p14="http://schemas.microsoft.com/office/powerpoint/2010/main" val="21499828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40</a:t>
            </a:fld>
            <a:endParaRPr lang="en-US" dirty="0"/>
          </a:p>
        </p:txBody>
      </p:sp>
    </p:spTree>
    <p:extLst>
      <p:ext uri="{BB962C8B-B14F-4D97-AF65-F5344CB8AC3E}">
        <p14:creationId xmlns:p14="http://schemas.microsoft.com/office/powerpoint/2010/main" val="25329556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41</a:t>
            </a:fld>
            <a:endParaRPr lang="en-US" dirty="0"/>
          </a:p>
        </p:txBody>
      </p:sp>
    </p:spTree>
    <p:extLst>
      <p:ext uri="{BB962C8B-B14F-4D97-AF65-F5344CB8AC3E}">
        <p14:creationId xmlns:p14="http://schemas.microsoft.com/office/powerpoint/2010/main" val="3576437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a:t>
            </a:fld>
            <a:endParaRPr lang="en-US" dirty="0"/>
          </a:p>
        </p:txBody>
      </p:sp>
    </p:spTree>
    <p:extLst>
      <p:ext uri="{BB962C8B-B14F-4D97-AF65-F5344CB8AC3E}">
        <p14:creationId xmlns:p14="http://schemas.microsoft.com/office/powerpoint/2010/main" val="992342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42</a:t>
            </a:fld>
            <a:endParaRPr lang="en-US" dirty="0"/>
          </a:p>
        </p:txBody>
      </p:sp>
    </p:spTree>
    <p:extLst>
      <p:ext uri="{BB962C8B-B14F-4D97-AF65-F5344CB8AC3E}">
        <p14:creationId xmlns:p14="http://schemas.microsoft.com/office/powerpoint/2010/main" val="3878222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43</a:t>
            </a:fld>
            <a:endParaRPr lang="en-US" dirty="0"/>
          </a:p>
        </p:txBody>
      </p:sp>
    </p:spTree>
    <p:extLst>
      <p:ext uri="{BB962C8B-B14F-4D97-AF65-F5344CB8AC3E}">
        <p14:creationId xmlns:p14="http://schemas.microsoft.com/office/powerpoint/2010/main" val="3746319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44</a:t>
            </a:fld>
            <a:endParaRPr lang="en-US" dirty="0"/>
          </a:p>
        </p:txBody>
      </p:sp>
    </p:spTree>
    <p:extLst>
      <p:ext uri="{BB962C8B-B14F-4D97-AF65-F5344CB8AC3E}">
        <p14:creationId xmlns:p14="http://schemas.microsoft.com/office/powerpoint/2010/main" val="2808604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45</a:t>
            </a:fld>
            <a:endParaRPr lang="en-US" dirty="0"/>
          </a:p>
        </p:txBody>
      </p:sp>
    </p:spTree>
    <p:extLst>
      <p:ext uri="{BB962C8B-B14F-4D97-AF65-F5344CB8AC3E}">
        <p14:creationId xmlns:p14="http://schemas.microsoft.com/office/powerpoint/2010/main" val="2946444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product owner should NOT ignore comments about a feature that doesn’t meet stakeholder expectations. When this occurs, the proper course of action is to schedule a change to the feature by creating a new product backlog item to reflect the desired behavior requested by the senior stakeholder and to insert that item into the product backlog to be worked on in a future sprint. The product owner should also investigate to determine why he disconnected from the stakeholders regarding this story and make adjustments to prevent future misunderstandings.</a:t>
            </a:r>
          </a:p>
        </p:txBody>
      </p:sp>
      <p:sp>
        <p:nvSpPr>
          <p:cNvPr id="4" name="Slide Number Placeholder 3"/>
          <p:cNvSpPr>
            <a:spLocks noGrp="1"/>
          </p:cNvSpPr>
          <p:nvPr>
            <p:ph type="sldNum" sz="quarter" idx="10"/>
          </p:nvPr>
        </p:nvSpPr>
        <p:spPr/>
        <p:txBody>
          <a:bodyPr/>
          <a:lstStyle/>
          <a:p>
            <a:fld id="{02322656-8894-1544-92AA-01B3CF5E6182}" type="slidenum">
              <a:rPr lang="en-US" smtClean="0"/>
              <a:pPr/>
              <a:t>46</a:t>
            </a:fld>
            <a:endParaRPr lang="en-US" dirty="0"/>
          </a:p>
        </p:txBody>
      </p:sp>
    </p:spTree>
    <p:extLst>
      <p:ext uri="{BB962C8B-B14F-4D97-AF65-F5344CB8AC3E}">
        <p14:creationId xmlns:p14="http://schemas.microsoft.com/office/powerpoint/2010/main" val="40067084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47</a:t>
            </a:fld>
            <a:endParaRPr lang="en-US" dirty="0"/>
          </a:p>
        </p:txBody>
      </p:sp>
    </p:spTree>
    <p:extLst>
      <p:ext uri="{BB962C8B-B14F-4D97-AF65-F5344CB8AC3E}">
        <p14:creationId xmlns:p14="http://schemas.microsoft.com/office/powerpoint/2010/main" val="1677782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48</a:t>
            </a:fld>
            <a:endParaRPr lang="en-US" dirty="0"/>
          </a:p>
        </p:txBody>
      </p:sp>
    </p:spTree>
    <p:extLst>
      <p:ext uri="{BB962C8B-B14F-4D97-AF65-F5344CB8AC3E}">
        <p14:creationId xmlns:p14="http://schemas.microsoft.com/office/powerpoint/2010/main" val="9655428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49</a:t>
            </a:fld>
            <a:endParaRPr lang="en-US" dirty="0"/>
          </a:p>
        </p:txBody>
      </p:sp>
    </p:spTree>
    <p:extLst>
      <p:ext uri="{BB962C8B-B14F-4D97-AF65-F5344CB8AC3E}">
        <p14:creationId xmlns:p14="http://schemas.microsoft.com/office/powerpoint/2010/main" val="7841049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50</a:t>
            </a:fld>
            <a:endParaRPr lang="en-US" dirty="0"/>
          </a:p>
        </p:txBody>
      </p:sp>
    </p:spTree>
    <p:extLst>
      <p:ext uri="{BB962C8B-B14F-4D97-AF65-F5344CB8AC3E}">
        <p14:creationId xmlns:p14="http://schemas.microsoft.com/office/powerpoint/2010/main" val="332490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6</a:t>
            </a:fld>
            <a:endParaRPr lang="en-US" dirty="0"/>
          </a:p>
        </p:txBody>
      </p:sp>
    </p:spTree>
    <p:extLst>
      <p:ext uri="{BB962C8B-B14F-4D97-AF65-F5344CB8AC3E}">
        <p14:creationId xmlns:p14="http://schemas.microsoft.com/office/powerpoint/2010/main" val="144239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7</a:t>
            </a:fld>
            <a:endParaRPr lang="en-US" dirty="0"/>
          </a:p>
        </p:txBody>
      </p:sp>
    </p:spTree>
    <p:extLst>
      <p:ext uri="{BB962C8B-B14F-4D97-AF65-F5344CB8AC3E}">
        <p14:creationId xmlns:p14="http://schemas.microsoft.com/office/powerpoint/2010/main" val="1016130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8</a:t>
            </a:fld>
            <a:endParaRPr lang="en-US" dirty="0"/>
          </a:p>
        </p:txBody>
      </p:sp>
    </p:spTree>
    <p:extLst>
      <p:ext uri="{BB962C8B-B14F-4D97-AF65-F5344CB8AC3E}">
        <p14:creationId xmlns:p14="http://schemas.microsoft.com/office/powerpoint/2010/main" val="797769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9</a:t>
            </a:fld>
            <a:endParaRPr lang="en-US" dirty="0"/>
          </a:p>
        </p:txBody>
      </p:sp>
    </p:spTree>
    <p:extLst>
      <p:ext uri="{BB962C8B-B14F-4D97-AF65-F5344CB8AC3E}">
        <p14:creationId xmlns:p14="http://schemas.microsoft.com/office/powerpoint/2010/main" val="2823461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10</a:t>
            </a:fld>
            <a:endParaRPr lang="en-US" dirty="0"/>
          </a:p>
        </p:txBody>
      </p:sp>
    </p:spTree>
    <p:extLst>
      <p:ext uri="{BB962C8B-B14F-4D97-AF65-F5344CB8AC3E}">
        <p14:creationId xmlns:p14="http://schemas.microsoft.com/office/powerpoint/2010/main" val="791421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88950" cy="6857998"/>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rgbClr val="828383"/>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School-of-Management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097" y="5579498"/>
            <a:ext cx="4215429" cy="1162876"/>
          </a:xfrm>
          <a:prstGeom prst="rect">
            <a:avLst/>
          </a:prstGeom>
        </p:spPr>
      </p:pic>
      <p:sp>
        <p:nvSpPr>
          <p:cNvPr id="6" name="TextBox 5">
            <a:extLst>
              <a:ext uri="{FF2B5EF4-FFF2-40B4-BE49-F238E27FC236}">
                <a16:creationId xmlns:a16="http://schemas.microsoft.com/office/drawing/2014/main" id="{280470B7-69FD-5445-BD11-7021C0FE11B4}"/>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81152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1" name="Picture Placeholder 2"/>
          <p:cNvSpPr>
            <a:spLocks noGrp="1" noChangeAspect="1"/>
          </p:cNvSpPr>
          <p:nvPr>
            <p:ph type="pic" idx="13"/>
          </p:nvPr>
        </p:nvSpPr>
        <p:spPr>
          <a:xfrm>
            <a:off x="5473699" y="1143001"/>
            <a:ext cx="6718301" cy="2855295"/>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7" name="Picture Placeholder 2"/>
          <p:cNvSpPr>
            <a:spLocks noGrp="1" noChangeAspect="1"/>
          </p:cNvSpPr>
          <p:nvPr>
            <p:ph type="pic" idx="14"/>
          </p:nvPr>
        </p:nvSpPr>
        <p:spPr>
          <a:xfrm>
            <a:off x="5473699" y="3998296"/>
            <a:ext cx="3429001"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9" name="Picture Placeholder 2"/>
          <p:cNvSpPr>
            <a:spLocks noGrp="1" noChangeAspect="1"/>
          </p:cNvSpPr>
          <p:nvPr>
            <p:ph type="pic" idx="15"/>
          </p:nvPr>
        </p:nvSpPr>
        <p:spPr>
          <a:xfrm>
            <a:off x="8902701" y="3998296"/>
            <a:ext cx="3289300"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10"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8"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p>
            <a:r>
              <a:rPr lang="en-US" dirty="0"/>
              <a:t>Click to </a:t>
            </a:r>
            <a:r>
              <a:rPr lang="en-US"/>
              <a:t>edit title</a:t>
            </a:r>
            <a:endParaRPr lang="en-US" dirty="0"/>
          </a:p>
        </p:txBody>
      </p:sp>
    </p:spTree>
    <p:extLst>
      <p:ext uri="{BB962C8B-B14F-4D97-AF65-F5344CB8AC3E}">
        <p14:creationId xmlns:p14="http://schemas.microsoft.com/office/powerpoint/2010/main" val="1787271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3" name="Picture Placeholder 2"/>
          <p:cNvSpPr>
            <a:spLocks noGrp="1" noChangeAspect="1"/>
          </p:cNvSpPr>
          <p:nvPr>
            <p:ph type="pic" idx="13"/>
          </p:nvPr>
        </p:nvSpPr>
        <p:spPr>
          <a:xfrm>
            <a:off x="0" y="1143001"/>
            <a:ext cx="121920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784519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88952" cy="6857999"/>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chemeClr val="bg1"/>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School-of-Management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261" y="5576302"/>
            <a:ext cx="4223265" cy="1165039"/>
          </a:xfrm>
          <a:prstGeom prst="rect">
            <a:avLst/>
          </a:prstGeom>
        </p:spPr>
      </p:pic>
      <p:sp>
        <p:nvSpPr>
          <p:cNvPr id="6" name="TextBox 5">
            <a:extLst>
              <a:ext uri="{FF2B5EF4-FFF2-40B4-BE49-F238E27FC236}">
                <a16:creationId xmlns:a16="http://schemas.microsoft.com/office/drawing/2014/main" id="{BA0F3B41-1B59-FD45-B462-5C9C98306501}"/>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50587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9"/>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rgbClr val="828383"/>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School-of-Management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0372" y="-27384"/>
            <a:ext cx="3486864" cy="961893"/>
          </a:xfrm>
          <a:prstGeom prst="rect">
            <a:avLst/>
          </a:prstGeom>
        </p:spPr>
      </p:pic>
      <p:sp>
        <p:nvSpPr>
          <p:cNvPr id="8" name="TextBox 7">
            <a:extLst>
              <a:ext uri="{FF2B5EF4-FFF2-40B4-BE49-F238E27FC236}">
                <a16:creationId xmlns:a16="http://schemas.microsoft.com/office/drawing/2014/main" id="{0A06DAA0-2792-F74E-9619-02885FF81266}"/>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7504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chemeClr val="bg1"/>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School-of-Management_white.png"/>
          <p:cNvPicPr>
            <a:picLocks noChangeAspect="1"/>
          </p:cNvPicPr>
          <p:nvPr userDrawn="1"/>
        </p:nvPicPr>
        <p:blipFill rotWithShape="1">
          <a:blip r:embed="rId3">
            <a:extLst>
              <a:ext uri="{28A0092B-C50C-407E-A947-70E740481C1C}">
                <a14:useLocalDpi xmlns:a14="http://schemas.microsoft.com/office/drawing/2010/main" val="0"/>
              </a:ext>
            </a:extLst>
          </a:blip>
          <a:srcRect l="6339" t="19819" r="7510" b="24227"/>
          <a:stretch/>
        </p:blipFill>
        <p:spPr>
          <a:xfrm>
            <a:off x="381540" y="162905"/>
            <a:ext cx="3007929" cy="538910"/>
          </a:xfrm>
          <a:prstGeom prst="rect">
            <a:avLst/>
          </a:prstGeom>
        </p:spPr>
      </p:pic>
    </p:spTree>
    <p:extLst>
      <p:ext uri="{BB962C8B-B14F-4D97-AF65-F5344CB8AC3E}">
        <p14:creationId xmlns:p14="http://schemas.microsoft.com/office/powerpoint/2010/main" val="85199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3"/>
            <a:ext cx="6402832" cy="3790483"/>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366897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8"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5029200"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6185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6"/>
            <a:ext cx="8557757" cy="3732425"/>
          </a:xfrm>
          <a:prstGeom prst="rect">
            <a:avLst/>
          </a:prstGeom>
        </p:spPr>
        <p:txBody>
          <a:bodyPr lIns="182880" rIns="182880">
            <a:noAutofit/>
          </a:bodyPr>
          <a:lstStyle>
            <a:lvl1pPr marL="457200" marR="0" indent="-406400" algn="l" defTabSz="914400" rtl="0" eaLnBrk="1" fontAlgn="auto" latinLnBrk="0" hangingPunct="1">
              <a:lnSpc>
                <a:spcPts val="2600"/>
              </a:lnSpc>
              <a:spcBef>
                <a:spcPts val="1000"/>
              </a:spcBef>
              <a:spcAft>
                <a:spcPts val="0"/>
              </a:spcAft>
              <a:buClr>
                <a:srgbClr val="005BBB"/>
              </a:buClr>
              <a:buSzPct val="109000"/>
              <a:buFont typeface="Arial" charset="0"/>
              <a:buChar char="•"/>
              <a:tabLst/>
              <a:defRPr sz="20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baseline="0"/>
            </a:lvl1pPr>
          </a:lstStyle>
          <a:p>
            <a:r>
              <a:rPr lang="en-US" dirty="0"/>
              <a:t>Click to edit title</a:t>
            </a:r>
          </a:p>
        </p:txBody>
      </p:sp>
    </p:spTree>
    <p:extLst>
      <p:ext uri="{BB962C8B-B14F-4D97-AF65-F5344CB8AC3E}">
        <p14:creationId xmlns:p14="http://schemas.microsoft.com/office/powerpoint/2010/main" val="30740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566928" y="2185416"/>
            <a:ext cx="9678987" cy="3848100"/>
          </a:xfrm>
          <a:prstGeom prst="rect">
            <a:avLst/>
          </a:prstGeom>
        </p:spPr>
        <p:txBody>
          <a:bodyPr/>
          <a:lstStyle>
            <a:lvl1pPr marL="0" indent="0">
              <a:lnSpc>
                <a:spcPts val="2300"/>
              </a:lnSpc>
              <a:buClr>
                <a:srgbClr val="005BBB"/>
              </a:buClr>
              <a:buFontTx/>
              <a:buNone/>
              <a:defRPr sz="1700" b="1">
                <a:solidFill>
                  <a:srgbClr val="005BBB"/>
                </a:solidFill>
                <a:latin typeface="Arial" charset="0"/>
                <a:ea typeface="Arial" charset="0"/>
                <a:cs typeface="Arial" charset="0"/>
              </a:defRPr>
            </a:lvl1pPr>
            <a:lvl2pPr marL="736600" indent="-279400">
              <a:lnSpc>
                <a:spcPts val="2300"/>
              </a:lnSpc>
              <a:buClr>
                <a:srgbClr val="005BBB"/>
              </a:buClr>
              <a:buFont typeface="Arial" charset="0"/>
              <a:buChar char="•"/>
              <a:tabLst/>
              <a:defRPr sz="2000">
                <a:solidFill>
                  <a:srgbClr val="828383"/>
                </a:solidFill>
                <a:latin typeface="Arial" charset="0"/>
                <a:ea typeface="Arial" charset="0"/>
                <a:cs typeface="Arial" charset="0"/>
              </a:defRPr>
            </a:lvl2pPr>
            <a:lvl3pPr marL="1143000" marR="0" indent="-228600" algn="l" defTabSz="914400" rtl="0" eaLnBrk="1" fontAlgn="auto" latinLnBrk="0" hangingPunct="1">
              <a:lnSpc>
                <a:spcPts val="2300"/>
              </a:lnSpc>
              <a:spcBef>
                <a:spcPts val="500"/>
              </a:spcBef>
              <a:spcAft>
                <a:spcPts val="0"/>
              </a:spcAft>
              <a:buClr>
                <a:srgbClr val="005BBB"/>
              </a:buClr>
              <a:buSzTx/>
              <a:buFont typeface="LucidaGrande" charset="0"/>
              <a:buChar char="-"/>
              <a:tabLst>
                <a:tab pos="1143000" algn="l"/>
              </a:tabLst>
              <a:defRPr sz="2000">
                <a:solidFill>
                  <a:srgbClr val="828383"/>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54941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473700" y="1143001"/>
            <a:ext cx="6718300" cy="5718174"/>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8"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
        <p:nvSpPr>
          <p:cNvPr id="7" name="Picture Placeholder 2"/>
          <p:cNvSpPr>
            <a:spLocks noGrp="1" noChangeAspect="1"/>
          </p:cNvSpPr>
          <p:nvPr>
            <p:ph type="pic" idx="14"/>
          </p:nvPr>
        </p:nvSpPr>
        <p:spPr>
          <a:xfrm>
            <a:off x="5626100" y="1295401"/>
            <a:ext cx="67183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174804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68638"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2400" dirty="0">
                <a:latin typeface="Arial" charset="0"/>
              </a:rPr>
              <a:t>‘-</a:t>
            </a:r>
          </a:p>
        </p:txBody>
      </p:sp>
      <p:sp>
        <p:nvSpPr>
          <p:cNvPr id="8" name="Title 1"/>
          <p:cNvSpPr txBox="1">
            <a:spLocks/>
          </p:cNvSpPr>
          <p:nvPr userDrawn="1"/>
        </p:nvSpPr>
        <p:spPr>
          <a:xfrm>
            <a:off x="2045778" y="1023929"/>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4800" dirty="0">
              <a:latin typeface="Georgia" charset="0"/>
              <a:ea typeface="Georgia" charset="0"/>
              <a:cs typeface="Georgia" charset="0"/>
            </a:endParaRPr>
          </a:p>
        </p:txBody>
      </p:sp>
      <p:sp>
        <p:nvSpPr>
          <p:cNvPr id="9" name="Text Placeholder 2"/>
          <p:cNvSpPr txBox="1">
            <a:spLocks/>
          </p:cNvSpPr>
          <p:nvPr userDrawn="1"/>
        </p:nvSpPr>
        <p:spPr>
          <a:xfrm>
            <a:off x="2045778" y="2555888"/>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600" dirty="0">
              <a:latin typeface="Arial" charset="0"/>
              <a:ea typeface="Arial" charset="0"/>
              <a:cs typeface="Arial" charset="0"/>
            </a:endParaRPr>
          </a:p>
        </p:txBody>
      </p:sp>
      <p:pic>
        <p:nvPicPr>
          <p:cNvPr id="14" name="Picture 1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91440" tIns="45720" rIns="91440" bIns="45720" rtlCol="0" anchor="b">
            <a:normAutofit/>
          </a:bodyPr>
          <a:lstStyle/>
          <a:p>
            <a:r>
              <a:rPr lang="en-US" dirty="0"/>
              <a:t>Click to edit title</a:t>
            </a:r>
          </a:p>
        </p:txBody>
      </p:sp>
      <p:sp>
        <p:nvSpPr>
          <p:cNvPr id="11" name="Slide Number Placeholder 6"/>
          <p:cNvSpPr txBox="1">
            <a:spLocks/>
          </p:cNvSpPr>
          <p:nvPr userDrawn="1"/>
        </p:nvSpPr>
        <p:spPr>
          <a:xfrm>
            <a:off x="10255504" y="6240989"/>
            <a:ext cx="725424" cy="534516"/>
          </a:xfrm>
          <a:prstGeom prst="rect">
            <a:avLst/>
          </a:prstGeom>
        </p:spPr>
        <p:txBody>
          <a:bodyPr vert="horz" lIns="121920" tIns="60960" rIns="121920" bIns="6096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600" b="1" smtClean="0">
                <a:solidFill>
                  <a:srgbClr val="828383"/>
                </a:solidFill>
                <a:latin typeface="Arial" charset="0"/>
                <a:ea typeface="Arial" charset="0"/>
                <a:cs typeface="Arial" charset="0"/>
              </a:rPr>
              <a:pPr/>
              <a:t>‹#›</a:t>
            </a:fld>
            <a:endParaRPr lang="en-US" sz="1600" b="1" dirty="0">
              <a:solidFill>
                <a:srgbClr val="828383"/>
              </a:solidFill>
              <a:latin typeface="Arial" charset="0"/>
              <a:ea typeface="Arial" charset="0"/>
              <a:cs typeface="Arial" charset="0"/>
            </a:endParaRPr>
          </a:p>
        </p:txBody>
      </p:sp>
      <p:pic>
        <p:nvPicPr>
          <p:cNvPr id="16" name="Picture 15" descr="School-of-Management_RGB.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8090" y="-27384"/>
            <a:ext cx="3486864" cy="961893"/>
          </a:xfrm>
          <a:prstGeom prst="rect">
            <a:avLst/>
          </a:prstGeom>
        </p:spPr>
      </p:pic>
      <p:sp>
        <p:nvSpPr>
          <p:cNvPr id="10" name="TextBox 9">
            <a:extLst>
              <a:ext uri="{FF2B5EF4-FFF2-40B4-BE49-F238E27FC236}">
                <a16:creationId xmlns:a16="http://schemas.microsoft.com/office/drawing/2014/main" id="{668555F8-5E95-8940-97D5-33F72FECC90F}"/>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538035647"/>
      </p:ext>
    </p:extLst>
  </p:cSld>
  <p:clrMap bg1="lt1" tx1="dk1" bg2="lt2" tx2="dk2" accent1="accent1" accent2="accent2" accent3="accent3" accent4="accent4" accent5="accent5" accent6="accent6" hlink="hlink" folHlink="folHlink"/>
  <p:sldLayoutIdLst>
    <p:sldLayoutId id="2147483908" r:id="rId1"/>
    <p:sldLayoutId id="2147483896" r:id="rId2"/>
    <p:sldLayoutId id="2147483894" r:id="rId3"/>
    <p:sldLayoutId id="2147483909" r:id="rId4"/>
    <p:sldLayoutId id="2147483895" r:id="rId5"/>
    <p:sldLayoutId id="2147483897" r:id="rId6"/>
    <p:sldLayoutId id="2147483907" r:id="rId7"/>
    <p:sldLayoutId id="2147483898" r:id="rId8"/>
    <p:sldLayoutId id="2147483900" r:id="rId9"/>
    <p:sldLayoutId id="2147483906" r:id="rId10"/>
    <p:sldLayoutId id="2147483902" r:id="rId11"/>
  </p:sldLayoutIdLst>
  <p:hf hdr="0" dt="0"/>
  <p:txStyles>
    <p:title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p:titleStyle>
    <p:bodyStyle>
      <a:lvl1pPr marL="228600" indent="-228600" algn="l" defTabSz="914400" rtl="0" eaLnBrk="1" latinLnBrk="0" hangingPunct="1">
        <a:lnSpc>
          <a:spcPct val="90000"/>
        </a:lnSpc>
        <a:spcBef>
          <a:spcPts val="10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BBB"/>
        </a:buClr>
        <a:buFont typeface="LucidaGrande" charset="0"/>
        <a:buChar char="-"/>
        <a:defRPr sz="1800" kern="1200" baseline="0">
          <a:solidFill>
            <a:srgbClr val="828383"/>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altexsoft.com/blog/business/extreme-programming-values-principles-and-practices/"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2400" dirty="0">
                <a:solidFill>
                  <a:schemeClr val="tx1">
                    <a:lumMod val="50000"/>
                  </a:schemeClr>
                </a:solidFill>
              </a:rPr>
              <a:t>Week 12 – April 19</a:t>
            </a:r>
            <a:r>
              <a:rPr lang="en-US" sz="2400" baseline="30000" dirty="0">
                <a:solidFill>
                  <a:schemeClr val="tx1">
                    <a:lumMod val="50000"/>
                  </a:schemeClr>
                </a:solidFill>
              </a:rPr>
              <a:t>th</a:t>
            </a:r>
            <a:r>
              <a:rPr lang="en-US" sz="2400" dirty="0">
                <a:solidFill>
                  <a:schemeClr val="tx1">
                    <a:lumMod val="50000"/>
                  </a:schemeClr>
                </a:solidFill>
              </a:rPr>
              <a:t> </a:t>
            </a:r>
          </a:p>
        </p:txBody>
      </p:sp>
      <p:sp>
        <p:nvSpPr>
          <p:cNvPr id="3" name="Title 2"/>
          <p:cNvSpPr>
            <a:spLocks noGrp="1"/>
          </p:cNvSpPr>
          <p:nvPr>
            <p:ph type="ctrTitle"/>
          </p:nvPr>
        </p:nvSpPr>
        <p:spPr/>
        <p:txBody>
          <a:bodyPr>
            <a:normAutofit/>
          </a:bodyPr>
          <a:lstStyle/>
          <a:p>
            <a:r>
              <a:rPr lang="en-US" sz="4400" dirty="0"/>
              <a:t>MGS 425 (S1S &amp; S2S)</a:t>
            </a:r>
            <a:br>
              <a:rPr lang="en-US" sz="4400" dirty="0"/>
            </a:br>
            <a:r>
              <a:rPr lang="en-US" sz="4400" dirty="0"/>
              <a:t>Management of it projects</a:t>
            </a:r>
          </a:p>
        </p:txBody>
      </p:sp>
    </p:spTree>
    <p:extLst>
      <p:ext uri="{BB962C8B-B14F-4D97-AF65-F5344CB8AC3E}">
        <p14:creationId xmlns:p14="http://schemas.microsoft.com/office/powerpoint/2010/main" val="1736673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Sprint Execution – Planning </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330036"/>
            <a:ext cx="11122586" cy="1248064"/>
          </a:xfrm>
        </p:spPr>
        <p:txBody>
          <a:bodyPr/>
          <a:lstStyle/>
          <a:p>
            <a:pPr>
              <a:lnSpc>
                <a:spcPct val="100000"/>
              </a:lnSpc>
              <a:spcBef>
                <a:spcPts val="400"/>
              </a:spcBef>
            </a:pPr>
            <a:r>
              <a:rPr lang="en-US" sz="2400" dirty="0"/>
              <a:t>During sprint planning the team produces a plan for how to achieve the sprint goal. Most teams create a sprint backlog, which typically lists product backlog items and their associated tasks and estimated effort-hours (see Figure 19.6). </a:t>
            </a:r>
            <a:endParaRPr lang="en-US" dirty="0"/>
          </a:p>
        </p:txBody>
      </p:sp>
      <p:pic>
        <p:nvPicPr>
          <p:cNvPr id="4" name="Picture 3">
            <a:extLst>
              <a:ext uri="{FF2B5EF4-FFF2-40B4-BE49-F238E27FC236}">
                <a16:creationId xmlns:a16="http://schemas.microsoft.com/office/drawing/2014/main" id="{6A029356-3F39-764C-B979-E3C8C0745F29}"/>
              </a:ext>
            </a:extLst>
          </p:cNvPr>
          <p:cNvPicPr>
            <a:picLocks noChangeAspect="1"/>
          </p:cNvPicPr>
          <p:nvPr/>
        </p:nvPicPr>
        <p:blipFill rotWithShape="1">
          <a:blip r:embed="rId3"/>
          <a:srcRect t="13387"/>
          <a:stretch/>
        </p:blipFill>
        <p:spPr>
          <a:xfrm>
            <a:off x="2083954" y="2774873"/>
            <a:ext cx="8024091" cy="3256304"/>
          </a:xfrm>
          <a:prstGeom prst="rect">
            <a:avLst/>
          </a:prstGeom>
        </p:spPr>
      </p:pic>
    </p:spTree>
    <p:extLst>
      <p:ext uri="{BB962C8B-B14F-4D97-AF65-F5344CB8AC3E}">
        <p14:creationId xmlns:p14="http://schemas.microsoft.com/office/powerpoint/2010/main" val="3478633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Execution – Flow Management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295400"/>
            <a:ext cx="10258986" cy="4982738"/>
          </a:xfrm>
        </p:spPr>
        <p:txBody>
          <a:bodyPr/>
          <a:lstStyle/>
          <a:p>
            <a:pPr marL="342900" indent="-342900">
              <a:lnSpc>
                <a:spcPct val="100000"/>
              </a:lnSpc>
              <a:spcBef>
                <a:spcPts val="400"/>
              </a:spcBef>
              <a:buFont typeface="Arial" panose="020B0604020202020204" pitchFamily="34" charset="0"/>
              <a:buChar char="•"/>
            </a:pPr>
            <a:r>
              <a:rPr lang="en-US" sz="2400" dirty="0"/>
              <a:t>The team is responsible for managing the flow of work during sprint execution to meet the sprint goal. </a:t>
            </a:r>
          </a:p>
          <a:p>
            <a:pPr marL="342900" indent="-342900">
              <a:lnSpc>
                <a:spcPct val="100000"/>
              </a:lnSpc>
              <a:spcBef>
                <a:spcPts val="400"/>
              </a:spcBef>
              <a:buFont typeface="Arial" panose="020B0604020202020204" pitchFamily="34" charset="0"/>
              <a:buChar char="•"/>
            </a:pPr>
            <a:r>
              <a:rPr lang="en-US" sz="2400" dirty="0"/>
              <a:t>It must make decisions such as how much work the team should do in parallel, when work should begin on a specific item, how the task-level work should be organized, what work needs to be done, and who should do the work.</a:t>
            </a:r>
          </a:p>
          <a:p>
            <a:pPr marL="342900" indent="-342900">
              <a:lnSpc>
                <a:spcPct val="100000"/>
              </a:lnSpc>
              <a:spcBef>
                <a:spcPts val="400"/>
              </a:spcBef>
              <a:buFont typeface="Arial" panose="020B0604020202020204" pitchFamily="34" charset="0"/>
              <a:buChar char="•"/>
            </a:pPr>
            <a:r>
              <a:rPr lang="en-US" sz="2400" dirty="0"/>
              <a:t>When answering these questions, teams should discard old behaviors, such as trying to keep everyone 100% busy (the consequences of which are described in Chapter 2), believing that work must be done sequentially, and having each person focus on just her part of the solution.</a:t>
            </a:r>
          </a:p>
        </p:txBody>
      </p:sp>
    </p:spTree>
    <p:extLst>
      <p:ext uri="{BB962C8B-B14F-4D97-AF65-F5344CB8AC3E}">
        <p14:creationId xmlns:p14="http://schemas.microsoft.com/office/powerpoint/2010/main" val="3800625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Execution – Flow Management</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Parallel Work and Swarming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8294691" cy="4363612"/>
          </a:xfrm>
        </p:spPr>
        <p:txBody>
          <a:bodyPr/>
          <a:lstStyle/>
          <a:p>
            <a:pPr marL="342900" indent="-342900">
              <a:lnSpc>
                <a:spcPct val="100000"/>
              </a:lnSpc>
              <a:spcBef>
                <a:spcPts val="400"/>
              </a:spcBef>
              <a:buFont typeface="Arial" panose="020B0604020202020204" pitchFamily="34" charset="0"/>
              <a:buChar char="•"/>
            </a:pPr>
            <a:r>
              <a:rPr lang="en-US" sz="2300" dirty="0"/>
              <a:t>An important part of managing flow is determining how many product backlog items the team should work on in parallel to maximize the value delivered by the end of the sprint. </a:t>
            </a:r>
          </a:p>
          <a:p>
            <a:pPr marL="342900" indent="-342900">
              <a:lnSpc>
                <a:spcPct val="100000"/>
              </a:lnSpc>
              <a:spcBef>
                <a:spcPts val="400"/>
              </a:spcBef>
              <a:buFont typeface="Arial" panose="020B0604020202020204" pitchFamily="34" charset="0"/>
              <a:buChar char="•"/>
            </a:pPr>
            <a:r>
              <a:rPr lang="en-US" sz="2300" dirty="0"/>
              <a:t>Working on too many items at once contributes to team member multitasking, which in turn increases the time required to complete individual items and likely reduces their quality.</a:t>
            </a:r>
          </a:p>
          <a:p>
            <a:pPr marL="342900" indent="-342900">
              <a:lnSpc>
                <a:spcPct val="100000"/>
              </a:lnSpc>
              <a:spcBef>
                <a:spcPts val="400"/>
              </a:spcBef>
              <a:buFont typeface="Arial" panose="020B0604020202020204" pitchFamily="34" charset="0"/>
              <a:buChar char="•"/>
            </a:pPr>
            <a:r>
              <a:rPr lang="en-US" sz="2300" b="1" dirty="0"/>
              <a:t>Figure 20.3 </a:t>
            </a:r>
            <a:r>
              <a:rPr lang="en-US" sz="2300" dirty="0"/>
              <a:t>shows a simple example that I use in my training classes to illustrate the cost of multitasking.</a:t>
            </a:r>
          </a:p>
          <a:p>
            <a:pPr marL="342900" indent="-342900">
              <a:lnSpc>
                <a:spcPct val="100000"/>
              </a:lnSpc>
              <a:spcBef>
                <a:spcPts val="400"/>
              </a:spcBef>
              <a:buFont typeface="Arial" panose="020B0604020202020204" pitchFamily="34" charset="0"/>
              <a:buChar char="•"/>
            </a:pPr>
            <a:r>
              <a:rPr lang="en-US" sz="2300" dirty="0"/>
              <a:t>The goal is to complete two identical tables by writing the letters a to j, the numbers 1 to 10, and Roman numerals </a:t>
            </a:r>
            <a:r>
              <a:rPr lang="en-US" sz="2300" dirty="0" err="1"/>
              <a:t>i</a:t>
            </a:r>
            <a:r>
              <a:rPr lang="en-US" sz="2300" dirty="0"/>
              <a:t> to x.</a:t>
            </a:r>
          </a:p>
        </p:txBody>
      </p:sp>
      <p:pic>
        <p:nvPicPr>
          <p:cNvPr id="7" name="Picture 6">
            <a:extLst>
              <a:ext uri="{FF2B5EF4-FFF2-40B4-BE49-F238E27FC236}">
                <a16:creationId xmlns:a16="http://schemas.microsoft.com/office/drawing/2014/main" id="{4AD01B6E-CE36-F048-A29A-995181D271EF}"/>
              </a:ext>
            </a:extLst>
          </p:cNvPr>
          <p:cNvPicPr>
            <a:picLocks noChangeAspect="1"/>
          </p:cNvPicPr>
          <p:nvPr/>
        </p:nvPicPr>
        <p:blipFill>
          <a:blip r:embed="rId3"/>
          <a:stretch>
            <a:fillRect/>
          </a:stretch>
        </p:blipFill>
        <p:spPr>
          <a:xfrm>
            <a:off x="8830705" y="2158232"/>
            <a:ext cx="3293587" cy="3196907"/>
          </a:xfrm>
          <a:prstGeom prst="rect">
            <a:avLst/>
          </a:prstGeom>
        </p:spPr>
      </p:pic>
    </p:spTree>
    <p:extLst>
      <p:ext uri="{BB962C8B-B14F-4D97-AF65-F5344CB8AC3E}">
        <p14:creationId xmlns:p14="http://schemas.microsoft.com/office/powerpoint/2010/main" val="945360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Execution – Flow Management</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Parallel Work and Swarming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8294691" cy="4363612"/>
          </a:xfrm>
        </p:spPr>
        <p:txBody>
          <a:bodyPr/>
          <a:lstStyle/>
          <a:p>
            <a:pPr marL="342900" indent="-342900">
              <a:lnSpc>
                <a:spcPct val="100000"/>
              </a:lnSpc>
              <a:spcBef>
                <a:spcPts val="400"/>
              </a:spcBef>
              <a:buFont typeface="Arial" panose="020B0604020202020204" pitchFamily="34" charset="0"/>
              <a:buChar char="•"/>
            </a:pPr>
            <a:r>
              <a:rPr lang="en-US" sz="2200" dirty="0"/>
              <a:t>One table is completed a row at a time, and the other is completed a column at a time. </a:t>
            </a:r>
          </a:p>
          <a:p>
            <a:pPr marL="342900" indent="-342900">
              <a:lnSpc>
                <a:spcPct val="100000"/>
              </a:lnSpc>
              <a:spcBef>
                <a:spcPts val="400"/>
              </a:spcBef>
              <a:buFont typeface="Arial" panose="020B0604020202020204" pitchFamily="34" charset="0"/>
              <a:buChar char="•"/>
            </a:pPr>
            <a:r>
              <a:rPr lang="en-US" sz="2200" dirty="0"/>
              <a:t>The row-at-time table represents multitasking.</a:t>
            </a:r>
          </a:p>
          <a:p>
            <a:pPr marL="342900" indent="-342900">
              <a:lnSpc>
                <a:spcPct val="100000"/>
              </a:lnSpc>
              <a:spcBef>
                <a:spcPts val="400"/>
              </a:spcBef>
              <a:buFont typeface="Arial" panose="020B0604020202020204" pitchFamily="34" charset="0"/>
              <a:buChar char="•"/>
            </a:pPr>
            <a:r>
              <a:rPr lang="en-US" sz="2200" dirty="0"/>
              <a:t>The column-at-a-time table represents single tasking.</a:t>
            </a:r>
          </a:p>
          <a:p>
            <a:pPr marL="342900" indent="-342900">
              <a:lnSpc>
                <a:spcPct val="100000"/>
              </a:lnSpc>
              <a:spcBef>
                <a:spcPts val="400"/>
              </a:spcBef>
              <a:buFont typeface="Arial" panose="020B0604020202020204" pitchFamily="34" charset="0"/>
              <a:buChar char="•"/>
            </a:pPr>
            <a:r>
              <a:rPr lang="en-US" sz="2200" dirty="0"/>
              <a:t>The typical results shown in Figure 20.3 are that most people complete the column-at-a-time table in about half the time of the row-at-a-time table. </a:t>
            </a:r>
          </a:p>
          <a:p>
            <a:pPr marL="342900" indent="-342900">
              <a:lnSpc>
                <a:spcPct val="100000"/>
              </a:lnSpc>
              <a:spcBef>
                <a:spcPts val="400"/>
              </a:spcBef>
              <a:buFont typeface="Arial" panose="020B0604020202020204" pitchFamily="34" charset="0"/>
              <a:buChar char="•"/>
            </a:pPr>
            <a:r>
              <a:rPr lang="en-US" sz="2200" dirty="0"/>
              <a:t>Also, if people make any errors, they make them when completing the row-at-a-time table. </a:t>
            </a:r>
          </a:p>
          <a:p>
            <a:pPr marL="342900" indent="-342900">
              <a:lnSpc>
                <a:spcPct val="100000"/>
              </a:lnSpc>
              <a:spcBef>
                <a:spcPts val="400"/>
              </a:spcBef>
              <a:buFont typeface="Arial" panose="020B0604020202020204" pitchFamily="34" charset="0"/>
              <a:buChar char="•"/>
            </a:pPr>
            <a:r>
              <a:rPr lang="en-US" sz="2200" dirty="0"/>
              <a:t>So, even for simple multitasking the overhead can be quite high. Imagine the waste involved when multitasking on complex project work.</a:t>
            </a:r>
          </a:p>
        </p:txBody>
      </p:sp>
      <p:pic>
        <p:nvPicPr>
          <p:cNvPr id="7" name="Picture 6">
            <a:extLst>
              <a:ext uri="{FF2B5EF4-FFF2-40B4-BE49-F238E27FC236}">
                <a16:creationId xmlns:a16="http://schemas.microsoft.com/office/drawing/2014/main" id="{4AD01B6E-CE36-F048-A29A-995181D271EF}"/>
              </a:ext>
            </a:extLst>
          </p:cNvPr>
          <p:cNvPicPr>
            <a:picLocks noChangeAspect="1"/>
          </p:cNvPicPr>
          <p:nvPr/>
        </p:nvPicPr>
        <p:blipFill>
          <a:blip r:embed="rId3"/>
          <a:stretch>
            <a:fillRect/>
          </a:stretch>
        </p:blipFill>
        <p:spPr>
          <a:xfrm>
            <a:off x="8830705" y="2158232"/>
            <a:ext cx="3293587" cy="3196907"/>
          </a:xfrm>
          <a:prstGeom prst="rect">
            <a:avLst/>
          </a:prstGeom>
        </p:spPr>
      </p:pic>
    </p:spTree>
    <p:extLst>
      <p:ext uri="{BB962C8B-B14F-4D97-AF65-F5344CB8AC3E}">
        <p14:creationId xmlns:p14="http://schemas.microsoft.com/office/powerpoint/2010/main" val="1793610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Execution – Flow Management</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Parallel Work and Swarming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Just as working on too many items at the same time is wasteful, working on too few items at a time is also wasteful. </a:t>
            </a:r>
          </a:p>
          <a:p>
            <a:pPr marL="800089" lvl="1" indent="-342900">
              <a:lnSpc>
                <a:spcPct val="100000"/>
              </a:lnSpc>
              <a:spcBef>
                <a:spcPts val="400"/>
              </a:spcBef>
              <a:buFont typeface="Arial" panose="020B0604020202020204" pitchFamily="34" charset="0"/>
              <a:buChar char="•"/>
            </a:pPr>
            <a:r>
              <a:rPr lang="en-US" dirty="0"/>
              <a:t>It leads to underutilization of team member skills and capacity, resulting in less work being completed and less value being delivered.</a:t>
            </a:r>
          </a:p>
          <a:p>
            <a:pPr marL="342900" indent="-342900">
              <a:lnSpc>
                <a:spcPct val="100000"/>
              </a:lnSpc>
              <a:spcBef>
                <a:spcPts val="400"/>
              </a:spcBef>
              <a:buFont typeface="Arial" panose="020B0604020202020204" pitchFamily="34" charset="0"/>
              <a:buChar char="•"/>
            </a:pPr>
            <a:r>
              <a:rPr lang="en-US" sz="2300" dirty="0"/>
              <a:t>To find the proper balance, I recommend that teams work on the number of items that leverages, but does not overburden, the T-shaped skills and available capacity of the team members. </a:t>
            </a:r>
          </a:p>
          <a:p>
            <a:pPr marL="342900" indent="-342900">
              <a:lnSpc>
                <a:spcPct val="100000"/>
              </a:lnSpc>
              <a:spcBef>
                <a:spcPts val="400"/>
              </a:spcBef>
              <a:buFont typeface="Arial" panose="020B0604020202020204" pitchFamily="34" charset="0"/>
              <a:buChar char="•"/>
            </a:pPr>
            <a:r>
              <a:rPr lang="en-US" sz="2300" dirty="0"/>
              <a:t>The goal is to reduce the time required to complete individual items while maximizing the total value delivered during the sprint (typically the number of items completed during the sprint).</a:t>
            </a:r>
          </a:p>
        </p:txBody>
      </p:sp>
    </p:spTree>
    <p:extLst>
      <p:ext uri="{BB962C8B-B14F-4D97-AF65-F5344CB8AC3E}">
        <p14:creationId xmlns:p14="http://schemas.microsoft.com/office/powerpoint/2010/main" val="2779426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Execution – Flow Management</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Parallel Work and Swarming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A term frequently used to describe this approach is </a:t>
            </a:r>
            <a:r>
              <a:rPr lang="en-US" sz="2300" b="1" dirty="0"/>
              <a:t>swarming</a:t>
            </a:r>
            <a:r>
              <a:rPr lang="en-US" sz="2300" dirty="0"/>
              <a:t>, where team members with available capacity gather to work on an item to finish what has already been started before moving ahead to start work on new items. Teams with a Musketeer attitude and some degree of T-shaped skills swarm.</a:t>
            </a:r>
          </a:p>
          <a:p>
            <a:pPr marL="342900" indent="-342900">
              <a:lnSpc>
                <a:spcPct val="100000"/>
              </a:lnSpc>
              <a:spcBef>
                <a:spcPts val="400"/>
              </a:spcBef>
              <a:buFont typeface="Arial" panose="020B0604020202020204" pitchFamily="34" charset="0"/>
              <a:buChar char="•"/>
            </a:pPr>
            <a:r>
              <a:rPr lang="en-US" sz="2300" dirty="0"/>
              <a:t>Teams that still think in terms of individual roles wind up with some members far ahead and others who are mired in unfinished work. </a:t>
            </a:r>
          </a:p>
          <a:p>
            <a:pPr marL="342900" indent="-342900">
              <a:lnSpc>
                <a:spcPct val="100000"/>
              </a:lnSpc>
              <a:spcBef>
                <a:spcPts val="400"/>
              </a:spcBef>
              <a:buFont typeface="Arial" panose="020B0604020202020204" pitchFamily="34" charset="0"/>
              <a:buChar char="•"/>
            </a:pPr>
            <a:r>
              <a:rPr lang="en-US" sz="2300" dirty="0"/>
              <a:t>A classic individual-role-focused thought is “The testers might still have ‘their’ work to finish up, but I’m finished coding this feature, so I’m off to start coding the next one.” </a:t>
            </a:r>
          </a:p>
          <a:p>
            <a:pPr marL="342900" indent="-342900">
              <a:lnSpc>
                <a:spcPct val="100000"/>
              </a:lnSpc>
              <a:spcBef>
                <a:spcPts val="400"/>
              </a:spcBef>
              <a:buFont typeface="Arial" panose="020B0604020202020204" pitchFamily="34" charset="0"/>
              <a:buChar char="•"/>
            </a:pPr>
            <a:r>
              <a:rPr lang="en-US" sz="2300" dirty="0"/>
              <a:t>In a team that swarms, people would understand that it is typically better to stay focused and help get the testing done instead of running ahead to start working on new features.</a:t>
            </a:r>
          </a:p>
        </p:txBody>
      </p:sp>
    </p:spTree>
    <p:extLst>
      <p:ext uri="{BB962C8B-B14F-4D97-AF65-F5344CB8AC3E}">
        <p14:creationId xmlns:p14="http://schemas.microsoft.com/office/powerpoint/2010/main" val="3833689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Execution – Flow Management</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10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What Work Needs to Be Done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698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What task-level work does the team perform to complete a product backlog item?</a:t>
            </a:r>
          </a:p>
          <a:p>
            <a:pPr marL="342900" indent="-342900">
              <a:lnSpc>
                <a:spcPct val="100000"/>
              </a:lnSpc>
              <a:spcBef>
                <a:spcPts val="400"/>
              </a:spcBef>
              <a:buFont typeface="Arial" panose="020B0604020202020204" pitchFamily="34" charset="0"/>
              <a:buChar char="•"/>
            </a:pPr>
            <a:r>
              <a:rPr lang="en-US" sz="2300" dirty="0"/>
              <a:t>Ultimately the team decides, so product owners and managers must trust that the team members are responsible professionals who have a vested interest in doing great work. </a:t>
            </a:r>
          </a:p>
          <a:p>
            <a:pPr marL="342900" indent="-342900">
              <a:lnSpc>
                <a:spcPct val="100000"/>
              </a:lnSpc>
              <a:spcBef>
                <a:spcPts val="400"/>
              </a:spcBef>
              <a:buFont typeface="Arial" panose="020B0604020202020204" pitchFamily="34" charset="0"/>
              <a:buChar char="•"/>
            </a:pPr>
            <a:r>
              <a:rPr lang="en-US" sz="2300" dirty="0"/>
              <a:t>As such, they need to empower these individuals to do the necessary work to create innovative solutions in an economically sensible way.</a:t>
            </a:r>
          </a:p>
          <a:p>
            <a:pPr marL="342900" indent="-342900">
              <a:lnSpc>
                <a:spcPct val="100000"/>
              </a:lnSpc>
              <a:spcBef>
                <a:spcPts val="400"/>
              </a:spcBef>
              <a:buFont typeface="Arial" panose="020B0604020202020204" pitchFamily="34" charset="0"/>
              <a:buChar char="•"/>
            </a:pPr>
            <a:r>
              <a:rPr lang="en-US" sz="2300" dirty="0"/>
              <a:t>Product owners and company managers have influential input to what task-level work gets done.  This negotiation is done as part of the collaborative nature of Scrum.</a:t>
            </a:r>
          </a:p>
          <a:p>
            <a:pPr marL="342900" indent="-342900">
              <a:lnSpc>
                <a:spcPct val="100000"/>
              </a:lnSpc>
              <a:spcBef>
                <a:spcPts val="400"/>
              </a:spcBef>
              <a:buFont typeface="Arial" panose="020B0604020202020204" pitchFamily="34" charset="0"/>
              <a:buChar char="•"/>
            </a:pPr>
            <a:r>
              <a:rPr lang="en-US" sz="2300" dirty="0"/>
              <a:t>The product owner ensures that the scope of a feature and its acceptance criteria are defined, both of which provide boundaries for the task-level work.</a:t>
            </a:r>
          </a:p>
        </p:txBody>
      </p:sp>
    </p:spTree>
    <p:extLst>
      <p:ext uri="{BB962C8B-B14F-4D97-AF65-F5344CB8AC3E}">
        <p14:creationId xmlns:p14="http://schemas.microsoft.com/office/powerpoint/2010/main" val="1970616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Execution – Flow Management</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10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Who does the Work</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698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Who should work on each task? An obvious answer is the person best able to quickly and correctly get it done. What if that person is unavailable? Perhaps she is already working on another, more important task, or maybe she is out sick and the task needs to get done immediately.</a:t>
            </a:r>
          </a:p>
          <a:p>
            <a:pPr marL="342900" indent="-342900">
              <a:lnSpc>
                <a:spcPct val="100000"/>
              </a:lnSpc>
              <a:spcBef>
                <a:spcPts val="400"/>
              </a:spcBef>
              <a:buFont typeface="Arial" panose="020B0604020202020204" pitchFamily="34" charset="0"/>
              <a:buChar char="•"/>
            </a:pPr>
            <a:r>
              <a:rPr lang="en-US" sz="2300" dirty="0"/>
              <a:t>There are a number of factors that can and should influence who will work on a task; it’s the collective responsibility of the team members to consider those factors and make a good choice.</a:t>
            </a:r>
          </a:p>
          <a:p>
            <a:pPr marL="342900" indent="-342900">
              <a:lnSpc>
                <a:spcPct val="100000"/>
              </a:lnSpc>
              <a:spcBef>
                <a:spcPts val="400"/>
              </a:spcBef>
              <a:buFont typeface="Arial" panose="020B0604020202020204" pitchFamily="34" charset="0"/>
              <a:buChar char="•"/>
            </a:pPr>
            <a:r>
              <a:rPr lang="en-US" sz="2300" dirty="0"/>
              <a:t>When team members have T-shaped skills, several people on the team have the ability to work on each task. When some skills overlap among team members, the team can swarm people to the tasks that are inhibiting the flow of a product backlog item through sprint execution, making the team more efficient.</a:t>
            </a:r>
          </a:p>
        </p:txBody>
      </p:sp>
    </p:spTree>
    <p:extLst>
      <p:ext uri="{BB962C8B-B14F-4D97-AF65-F5344CB8AC3E}">
        <p14:creationId xmlns:p14="http://schemas.microsoft.com/office/powerpoint/2010/main" val="3950108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Execution – Daily Scrum</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295400"/>
            <a:ext cx="10258986" cy="4982738"/>
          </a:xfrm>
        </p:spPr>
        <p:txBody>
          <a:bodyPr/>
          <a:lstStyle/>
          <a:p>
            <a:pPr marL="342900" indent="-342900">
              <a:lnSpc>
                <a:spcPct val="100000"/>
              </a:lnSpc>
              <a:spcBef>
                <a:spcPts val="400"/>
              </a:spcBef>
              <a:buFont typeface="Arial" panose="020B0604020202020204" pitchFamily="34" charset="0"/>
              <a:buChar char="•"/>
            </a:pPr>
            <a:r>
              <a:rPr lang="en-US" sz="2400" dirty="0"/>
              <a:t>The daily scrum is a critical, daily inspect-and-adapt activity to help the team achieve faster, more flexible flow toward the solution. </a:t>
            </a:r>
          </a:p>
          <a:p>
            <a:pPr marL="342900" indent="-342900">
              <a:lnSpc>
                <a:spcPct val="100000"/>
              </a:lnSpc>
              <a:spcBef>
                <a:spcPts val="400"/>
              </a:spcBef>
              <a:buFont typeface="Arial" panose="020B0604020202020204" pitchFamily="34" charset="0"/>
              <a:buChar char="•"/>
            </a:pPr>
            <a:r>
              <a:rPr lang="en-US" sz="2400" dirty="0"/>
              <a:t>The goal of the daily scrum is for people who are focused on meeting the sprint goal to get together and share the big picture of what is happening so that they can collectively understand how much to work on, which items to start working on, and how to best organize the work among the team members. </a:t>
            </a:r>
          </a:p>
          <a:p>
            <a:pPr marL="342900" indent="-342900">
              <a:lnSpc>
                <a:spcPct val="100000"/>
              </a:lnSpc>
              <a:spcBef>
                <a:spcPts val="400"/>
              </a:spcBef>
              <a:buFont typeface="Arial" panose="020B0604020202020204" pitchFamily="34" charset="0"/>
              <a:buChar char="•"/>
            </a:pPr>
            <a:r>
              <a:rPr lang="en-US" sz="2400" dirty="0"/>
              <a:t>The daily scrum also helps avoid waiting. If there is an issue that is blocking flow, the team would never have to wait more than a day to discuss it.</a:t>
            </a:r>
          </a:p>
          <a:p>
            <a:pPr marL="800089" lvl="1" indent="-342900">
              <a:lnSpc>
                <a:spcPct val="100000"/>
              </a:lnSpc>
              <a:spcBef>
                <a:spcPts val="400"/>
              </a:spcBef>
              <a:buFont typeface="Arial" panose="020B0604020202020204" pitchFamily="34" charset="0"/>
              <a:buChar char="•"/>
            </a:pPr>
            <a:r>
              <a:rPr lang="en-US" dirty="0"/>
              <a:t>Imagine if the team members got together only once a week—they would deny themselves the benefits of fast feedback. </a:t>
            </a:r>
          </a:p>
          <a:p>
            <a:pPr marL="342900" indent="-342900">
              <a:lnSpc>
                <a:spcPct val="100000"/>
              </a:lnSpc>
              <a:spcBef>
                <a:spcPts val="400"/>
              </a:spcBef>
              <a:buFont typeface="Arial" panose="020B0604020202020204" pitchFamily="34" charset="0"/>
              <a:buChar char="•"/>
            </a:pPr>
            <a:r>
              <a:rPr lang="en-US" sz="2400" dirty="0"/>
              <a:t>Overall the daily scrum is essential for flow management.</a:t>
            </a:r>
          </a:p>
        </p:txBody>
      </p:sp>
    </p:spTree>
    <p:extLst>
      <p:ext uri="{BB962C8B-B14F-4D97-AF65-F5344CB8AC3E}">
        <p14:creationId xmlns:p14="http://schemas.microsoft.com/office/powerpoint/2010/main" val="3405764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9000" y="314090"/>
            <a:ext cx="8343900" cy="485698"/>
          </a:xfrm>
        </p:spPr>
        <p:txBody>
          <a:bodyPr>
            <a:normAutofit fontScale="90000"/>
          </a:bodyPr>
          <a:lstStyle/>
          <a:p>
            <a:pPr>
              <a:lnSpc>
                <a:spcPct val="100000"/>
              </a:lnSpc>
              <a:spcBef>
                <a:spcPts val="400"/>
              </a:spcBef>
            </a:pPr>
            <a:r>
              <a:rPr lang="en-US" sz="2800" dirty="0"/>
              <a:t>Sprint Execution – Task Performance, Technical Practices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295400"/>
            <a:ext cx="8343900" cy="4982738"/>
          </a:xfrm>
        </p:spPr>
        <p:txBody>
          <a:bodyPr/>
          <a:lstStyle/>
          <a:p>
            <a:pPr marL="342900" indent="-342900">
              <a:lnSpc>
                <a:spcPct val="100000"/>
              </a:lnSpc>
              <a:spcBef>
                <a:spcPts val="400"/>
              </a:spcBef>
              <a:buFont typeface="Arial" panose="020B0604020202020204" pitchFamily="34" charset="0"/>
              <a:buChar char="•"/>
            </a:pPr>
            <a:r>
              <a:rPr lang="en-US" sz="2400" dirty="0"/>
              <a:t>Development team members are expected to be technically good at what they do. </a:t>
            </a:r>
          </a:p>
          <a:p>
            <a:pPr marL="342900" indent="-342900">
              <a:lnSpc>
                <a:spcPct val="100000"/>
              </a:lnSpc>
              <a:spcBef>
                <a:spcPts val="400"/>
              </a:spcBef>
              <a:buFont typeface="Arial" panose="020B0604020202020204" pitchFamily="34" charset="0"/>
              <a:buChar char="•"/>
            </a:pPr>
            <a:r>
              <a:rPr lang="en-US" sz="2400" dirty="0"/>
              <a:t>However, working in short, timeboxed iterations where there is an expectation of delivering potentially shippable product increments does exert pressure on teams to get the job done with good control over technical debt. </a:t>
            </a:r>
          </a:p>
          <a:p>
            <a:pPr marL="342900" indent="-342900">
              <a:lnSpc>
                <a:spcPct val="100000"/>
              </a:lnSpc>
              <a:spcBef>
                <a:spcPts val="400"/>
              </a:spcBef>
              <a:buFont typeface="Arial" panose="020B0604020202020204" pitchFamily="34" charset="0"/>
              <a:buChar char="•"/>
            </a:pPr>
            <a:r>
              <a:rPr lang="en-US" sz="2400" dirty="0"/>
              <a:t>If team members lack appropriate technical skills, they will likely fail to achieve the level of agility needed to deliver long-term, sustainable business value.</a:t>
            </a:r>
          </a:p>
          <a:p>
            <a:pPr marL="342900" indent="-342900">
              <a:lnSpc>
                <a:spcPct val="100000"/>
              </a:lnSpc>
              <a:spcBef>
                <a:spcPts val="400"/>
              </a:spcBef>
              <a:buFont typeface="Arial" panose="020B0604020202020204" pitchFamily="34" charset="0"/>
              <a:buChar char="•"/>
            </a:pPr>
            <a:r>
              <a:rPr lang="en-US" sz="2400" dirty="0"/>
              <a:t>The diagram on the right highlights some of the key technical practices that all team members should exhibit to some extent.</a:t>
            </a:r>
          </a:p>
          <a:p>
            <a:pPr algn="ctr">
              <a:lnSpc>
                <a:spcPct val="100000"/>
              </a:lnSpc>
              <a:spcBef>
                <a:spcPts val="400"/>
              </a:spcBef>
            </a:pPr>
            <a:r>
              <a:rPr lang="en-US" sz="1400" dirty="0"/>
              <a:t>See: </a:t>
            </a:r>
            <a:r>
              <a:rPr lang="en-US" sz="1400" dirty="0">
                <a:hlinkClick r:id="rId3"/>
              </a:rPr>
              <a:t>https://www.altexsoft.com/blog/business/extreme-programming-values-principles-and-practices/</a:t>
            </a:r>
            <a:endParaRPr lang="en-US" sz="1400" dirty="0"/>
          </a:p>
        </p:txBody>
      </p:sp>
      <p:pic>
        <p:nvPicPr>
          <p:cNvPr id="2" name="Picture 1">
            <a:extLst>
              <a:ext uri="{FF2B5EF4-FFF2-40B4-BE49-F238E27FC236}">
                <a16:creationId xmlns:a16="http://schemas.microsoft.com/office/drawing/2014/main" id="{EF7D3578-AAC8-2F4F-A351-0046A1081D2D}"/>
              </a:ext>
            </a:extLst>
          </p:cNvPr>
          <p:cNvPicPr>
            <a:picLocks noChangeAspect="1"/>
          </p:cNvPicPr>
          <p:nvPr/>
        </p:nvPicPr>
        <p:blipFill>
          <a:blip r:embed="rId4"/>
          <a:stretch>
            <a:fillRect/>
          </a:stretch>
        </p:blipFill>
        <p:spPr>
          <a:xfrm>
            <a:off x="8740990" y="1927225"/>
            <a:ext cx="3298609" cy="3003550"/>
          </a:xfrm>
          <a:prstGeom prst="rect">
            <a:avLst/>
          </a:prstGeom>
        </p:spPr>
      </p:pic>
    </p:spTree>
    <p:extLst>
      <p:ext uri="{BB962C8B-B14F-4D97-AF65-F5344CB8AC3E}">
        <p14:creationId xmlns:p14="http://schemas.microsoft.com/office/powerpoint/2010/main" val="656282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69467" y="2369126"/>
            <a:ext cx="10347915" cy="3699155"/>
          </a:xfrm>
        </p:spPr>
        <p:txBody>
          <a:bodyPr/>
          <a:lstStyle/>
          <a:p>
            <a:pPr marL="285750" indent="-285750">
              <a:buFont typeface="Arial" panose="020B0604020202020204" pitchFamily="34" charset="0"/>
              <a:buChar char="•"/>
            </a:pPr>
            <a:r>
              <a:rPr lang="en-US" sz="2400" dirty="0"/>
              <a:t>Chapter 20 – Sprint Execution</a:t>
            </a:r>
          </a:p>
          <a:p>
            <a:pPr marL="285750" indent="-285750">
              <a:buFont typeface="Arial" panose="020B0604020202020204" pitchFamily="34" charset="0"/>
              <a:buChar char="•"/>
            </a:pPr>
            <a:r>
              <a:rPr lang="en-US" sz="2400" dirty="0"/>
              <a:t>Chapter 21 – Sprint Review</a:t>
            </a:r>
          </a:p>
          <a:p>
            <a:pPr marL="285750" indent="-285750">
              <a:buFont typeface="Arial" panose="020B0604020202020204" pitchFamily="34" charset="0"/>
              <a:buChar char="•"/>
            </a:pPr>
            <a:r>
              <a:rPr lang="en-US" sz="2400" dirty="0" err="1"/>
              <a:t>TopHat</a:t>
            </a:r>
            <a:r>
              <a:rPr lang="en-US" sz="2400" dirty="0"/>
              <a:t> Assignment due by Sunday, April 25</a:t>
            </a:r>
            <a:r>
              <a:rPr lang="en-US" sz="2400" baseline="30000" dirty="0"/>
              <a:t>th</a:t>
            </a:r>
            <a:r>
              <a:rPr lang="en-US" sz="2400" dirty="0"/>
              <a:t> at 11:59 pm</a:t>
            </a:r>
            <a:endParaRPr lang="en-US" dirty="0"/>
          </a:p>
          <a:p>
            <a:endParaRPr lang="en-US" sz="2400" dirty="0"/>
          </a:p>
        </p:txBody>
      </p:sp>
      <p:sp>
        <p:nvSpPr>
          <p:cNvPr id="3" name="Title 2"/>
          <p:cNvSpPr>
            <a:spLocks noGrp="1"/>
          </p:cNvSpPr>
          <p:nvPr>
            <p:ph type="title"/>
          </p:nvPr>
        </p:nvSpPr>
        <p:spPr>
          <a:xfrm>
            <a:off x="569468" y="1320800"/>
            <a:ext cx="10515600" cy="716084"/>
          </a:xfrm>
        </p:spPr>
        <p:txBody>
          <a:bodyPr/>
          <a:lstStyle/>
          <a:p>
            <a:r>
              <a:rPr lang="en-US" dirty="0"/>
              <a:t>Agenda</a:t>
            </a:r>
          </a:p>
        </p:txBody>
      </p:sp>
    </p:spTree>
    <p:extLst>
      <p:ext uri="{BB962C8B-B14F-4D97-AF65-F5344CB8AC3E}">
        <p14:creationId xmlns:p14="http://schemas.microsoft.com/office/powerpoint/2010/main" val="438157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Execution – Communicating</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10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Task Board</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698626"/>
            <a:ext cx="10614586" cy="1857374"/>
          </a:xfrm>
        </p:spPr>
        <p:txBody>
          <a:bodyPr/>
          <a:lstStyle/>
          <a:p>
            <a:pPr>
              <a:lnSpc>
                <a:spcPct val="100000"/>
              </a:lnSpc>
              <a:spcBef>
                <a:spcPts val="400"/>
              </a:spcBef>
            </a:pPr>
            <a:r>
              <a:rPr lang="en-US" sz="2300" dirty="0"/>
              <a:t>One of the benefits of working in short timeboxes with small teams is that you don’t need complex charts and reports to communicate progress! Although any highly visible way of communicating progress can be used, most teams use a combination of a task board and a burndown and/or burnup chart as their principal </a:t>
            </a:r>
            <a:r>
              <a:rPr lang="en-US" sz="2300" b="1" dirty="0"/>
              <a:t>information radiator</a:t>
            </a:r>
            <a:r>
              <a:rPr lang="en-US" sz="2300" dirty="0"/>
              <a:t>.</a:t>
            </a:r>
          </a:p>
        </p:txBody>
      </p:sp>
      <p:pic>
        <p:nvPicPr>
          <p:cNvPr id="2" name="Picture 1">
            <a:extLst>
              <a:ext uri="{FF2B5EF4-FFF2-40B4-BE49-F238E27FC236}">
                <a16:creationId xmlns:a16="http://schemas.microsoft.com/office/drawing/2014/main" id="{37BEDB1D-0D16-924E-BB42-130EEAD4A570}"/>
              </a:ext>
            </a:extLst>
          </p:cNvPr>
          <p:cNvPicPr>
            <a:picLocks noChangeAspect="1"/>
          </p:cNvPicPr>
          <p:nvPr/>
        </p:nvPicPr>
        <p:blipFill>
          <a:blip r:embed="rId3"/>
          <a:stretch>
            <a:fillRect/>
          </a:stretch>
        </p:blipFill>
        <p:spPr>
          <a:xfrm>
            <a:off x="2884207" y="3556000"/>
            <a:ext cx="5918200" cy="2850309"/>
          </a:xfrm>
          <a:prstGeom prst="rect">
            <a:avLst/>
          </a:prstGeom>
        </p:spPr>
      </p:pic>
    </p:spTree>
    <p:extLst>
      <p:ext uri="{BB962C8B-B14F-4D97-AF65-F5344CB8AC3E}">
        <p14:creationId xmlns:p14="http://schemas.microsoft.com/office/powerpoint/2010/main" val="617699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Execution – Communicating</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10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Task Board</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698626"/>
            <a:ext cx="10614586" cy="904874"/>
          </a:xfrm>
        </p:spPr>
        <p:txBody>
          <a:bodyPr/>
          <a:lstStyle/>
          <a:p>
            <a:pPr>
              <a:lnSpc>
                <a:spcPct val="100000"/>
              </a:lnSpc>
              <a:spcBef>
                <a:spcPts val="400"/>
              </a:spcBef>
            </a:pPr>
            <a:r>
              <a:rPr lang="en-US" sz="2300" dirty="0"/>
              <a:t>Another example is a Kanban board, which can be done using sticky notes.  There are also applications that will track this information electronically.</a:t>
            </a:r>
          </a:p>
        </p:txBody>
      </p:sp>
      <p:pic>
        <p:nvPicPr>
          <p:cNvPr id="4" name="Picture 3">
            <a:extLst>
              <a:ext uri="{FF2B5EF4-FFF2-40B4-BE49-F238E27FC236}">
                <a16:creationId xmlns:a16="http://schemas.microsoft.com/office/drawing/2014/main" id="{0B47783B-9CB7-3444-AB23-8BC192471851}"/>
              </a:ext>
            </a:extLst>
          </p:cNvPr>
          <p:cNvPicPr>
            <a:picLocks noChangeAspect="1"/>
          </p:cNvPicPr>
          <p:nvPr/>
        </p:nvPicPr>
        <p:blipFill>
          <a:blip r:embed="rId3"/>
          <a:stretch>
            <a:fillRect/>
          </a:stretch>
        </p:blipFill>
        <p:spPr>
          <a:xfrm>
            <a:off x="3714750" y="3031039"/>
            <a:ext cx="4762500" cy="2616200"/>
          </a:xfrm>
          <a:prstGeom prst="rect">
            <a:avLst/>
          </a:prstGeom>
        </p:spPr>
      </p:pic>
    </p:spTree>
    <p:extLst>
      <p:ext uri="{BB962C8B-B14F-4D97-AF65-F5344CB8AC3E}">
        <p14:creationId xmlns:p14="http://schemas.microsoft.com/office/powerpoint/2010/main" val="3830342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Execution – Communicating</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10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Sprint Burndown Charts</a:t>
            </a:r>
          </a:p>
        </p:txBody>
      </p:sp>
      <p:pic>
        <p:nvPicPr>
          <p:cNvPr id="9" name="Picture 8">
            <a:extLst>
              <a:ext uri="{FF2B5EF4-FFF2-40B4-BE49-F238E27FC236}">
                <a16:creationId xmlns:a16="http://schemas.microsoft.com/office/drawing/2014/main" id="{9983FDB5-AB1D-6344-90BA-FDCB2F4B8741}"/>
              </a:ext>
            </a:extLst>
          </p:cNvPr>
          <p:cNvPicPr>
            <a:picLocks noChangeAspect="1"/>
          </p:cNvPicPr>
          <p:nvPr/>
        </p:nvPicPr>
        <p:blipFill>
          <a:blip r:embed="rId3"/>
          <a:stretch>
            <a:fillRect/>
          </a:stretch>
        </p:blipFill>
        <p:spPr>
          <a:xfrm>
            <a:off x="1466850" y="1846033"/>
            <a:ext cx="9258300" cy="3667737"/>
          </a:xfrm>
          <a:prstGeom prst="rect">
            <a:avLst/>
          </a:prstGeom>
        </p:spPr>
      </p:pic>
    </p:spTree>
    <p:extLst>
      <p:ext uri="{BB962C8B-B14F-4D97-AF65-F5344CB8AC3E}">
        <p14:creationId xmlns:p14="http://schemas.microsoft.com/office/powerpoint/2010/main" val="1538321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Execution – Communicating</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10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Sprint Burndown Charts</a:t>
            </a:r>
          </a:p>
        </p:txBody>
      </p:sp>
      <p:pic>
        <p:nvPicPr>
          <p:cNvPr id="2" name="Picture 1">
            <a:extLst>
              <a:ext uri="{FF2B5EF4-FFF2-40B4-BE49-F238E27FC236}">
                <a16:creationId xmlns:a16="http://schemas.microsoft.com/office/drawing/2014/main" id="{735B72A5-CF17-3046-870A-490FC2BFEDA0}"/>
              </a:ext>
            </a:extLst>
          </p:cNvPr>
          <p:cNvPicPr>
            <a:picLocks noChangeAspect="1"/>
          </p:cNvPicPr>
          <p:nvPr/>
        </p:nvPicPr>
        <p:blipFill>
          <a:blip r:embed="rId3"/>
          <a:stretch>
            <a:fillRect/>
          </a:stretch>
        </p:blipFill>
        <p:spPr>
          <a:xfrm>
            <a:off x="958850" y="2012532"/>
            <a:ext cx="10274300" cy="3295674"/>
          </a:xfrm>
          <a:prstGeom prst="rect">
            <a:avLst/>
          </a:prstGeom>
        </p:spPr>
      </p:pic>
    </p:spTree>
    <p:extLst>
      <p:ext uri="{BB962C8B-B14F-4D97-AF65-F5344CB8AC3E}">
        <p14:creationId xmlns:p14="http://schemas.microsoft.com/office/powerpoint/2010/main" val="1524949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Execution – Communicating</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10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Sprint Burndown Charts</a:t>
            </a:r>
          </a:p>
        </p:txBody>
      </p:sp>
      <p:pic>
        <p:nvPicPr>
          <p:cNvPr id="4" name="Picture 3">
            <a:extLst>
              <a:ext uri="{FF2B5EF4-FFF2-40B4-BE49-F238E27FC236}">
                <a16:creationId xmlns:a16="http://schemas.microsoft.com/office/drawing/2014/main" id="{EB46A299-C94F-144D-8AC1-30794AD82C46}"/>
              </a:ext>
            </a:extLst>
          </p:cNvPr>
          <p:cNvPicPr>
            <a:picLocks noChangeAspect="1"/>
          </p:cNvPicPr>
          <p:nvPr/>
        </p:nvPicPr>
        <p:blipFill>
          <a:blip r:embed="rId3"/>
          <a:stretch>
            <a:fillRect/>
          </a:stretch>
        </p:blipFill>
        <p:spPr>
          <a:xfrm>
            <a:off x="1263650" y="1696459"/>
            <a:ext cx="9664700" cy="3614441"/>
          </a:xfrm>
          <a:prstGeom prst="rect">
            <a:avLst/>
          </a:prstGeom>
        </p:spPr>
      </p:pic>
    </p:spTree>
    <p:extLst>
      <p:ext uri="{BB962C8B-B14F-4D97-AF65-F5344CB8AC3E}">
        <p14:creationId xmlns:p14="http://schemas.microsoft.com/office/powerpoint/2010/main" val="564102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Execution – Communicating</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10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Sprint Burnup Charts</a:t>
            </a:r>
          </a:p>
        </p:txBody>
      </p:sp>
      <p:pic>
        <p:nvPicPr>
          <p:cNvPr id="2" name="Picture 1">
            <a:extLst>
              <a:ext uri="{FF2B5EF4-FFF2-40B4-BE49-F238E27FC236}">
                <a16:creationId xmlns:a16="http://schemas.microsoft.com/office/drawing/2014/main" id="{078E9071-EBFE-F94F-BEEA-71099B8960F8}"/>
              </a:ext>
            </a:extLst>
          </p:cNvPr>
          <p:cNvPicPr>
            <a:picLocks noChangeAspect="1"/>
          </p:cNvPicPr>
          <p:nvPr/>
        </p:nvPicPr>
        <p:blipFill>
          <a:blip r:embed="rId3"/>
          <a:stretch>
            <a:fillRect/>
          </a:stretch>
        </p:blipFill>
        <p:spPr>
          <a:xfrm>
            <a:off x="1282700" y="1696459"/>
            <a:ext cx="9626600" cy="4539372"/>
          </a:xfrm>
          <a:prstGeom prst="rect">
            <a:avLst/>
          </a:prstGeom>
        </p:spPr>
      </p:pic>
    </p:spTree>
    <p:extLst>
      <p:ext uri="{BB962C8B-B14F-4D97-AF65-F5344CB8AC3E}">
        <p14:creationId xmlns:p14="http://schemas.microsoft.com/office/powerpoint/2010/main" val="3925504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Execution – Closing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295400"/>
            <a:ext cx="10258986" cy="4982738"/>
          </a:xfrm>
        </p:spPr>
        <p:txBody>
          <a:bodyPr/>
          <a:lstStyle/>
          <a:p>
            <a:pPr marL="342900" indent="-342900">
              <a:lnSpc>
                <a:spcPct val="100000"/>
              </a:lnSpc>
              <a:spcBef>
                <a:spcPts val="400"/>
              </a:spcBef>
              <a:buFont typeface="Arial" panose="020B0604020202020204" pitchFamily="34" charset="0"/>
              <a:buChar char="•"/>
            </a:pPr>
            <a:r>
              <a:rPr lang="en-US" sz="2200" dirty="0"/>
              <a:t>Discussed sprint execution, which accounts for the majority of the time during a sprint. </a:t>
            </a:r>
          </a:p>
          <a:p>
            <a:pPr marL="342900" indent="-342900">
              <a:lnSpc>
                <a:spcPct val="100000"/>
              </a:lnSpc>
              <a:spcBef>
                <a:spcPts val="400"/>
              </a:spcBef>
              <a:buFont typeface="Arial" panose="020B0604020202020204" pitchFamily="34" charset="0"/>
              <a:buChar char="•"/>
            </a:pPr>
            <a:r>
              <a:rPr lang="en-US" sz="2200" dirty="0"/>
              <a:t>Emphasized that sprint execution is performed opportunistically, leveraging the skills of the team, feedback from work already completed, and the evolving, unpredictable circumstances of the sprint. </a:t>
            </a:r>
          </a:p>
          <a:p>
            <a:pPr marL="342900" indent="-342900">
              <a:lnSpc>
                <a:spcPct val="100000"/>
              </a:lnSpc>
              <a:spcBef>
                <a:spcPts val="400"/>
              </a:spcBef>
              <a:buFont typeface="Arial" panose="020B0604020202020204" pitchFamily="34" charset="0"/>
              <a:buChar char="•"/>
            </a:pPr>
            <a:r>
              <a:rPr lang="en-US" sz="2200" dirty="0"/>
              <a:t>Discussed the value of the daily scrum meeting as an important activity in flow management. </a:t>
            </a:r>
          </a:p>
          <a:p>
            <a:pPr marL="342900" indent="-342900">
              <a:lnSpc>
                <a:spcPct val="100000"/>
              </a:lnSpc>
              <a:spcBef>
                <a:spcPts val="400"/>
              </a:spcBef>
              <a:buFont typeface="Arial" panose="020B0604020202020204" pitchFamily="34" charset="0"/>
              <a:buChar char="•"/>
            </a:pPr>
            <a:r>
              <a:rPr lang="en-US" sz="2200" dirty="0"/>
              <a:t>Discussed the importance of good technical practices in achieving high levels of agility. </a:t>
            </a:r>
          </a:p>
          <a:p>
            <a:pPr marL="342900" indent="-342900">
              <a:lnSpc>
                <a:spcPct val="100000"/>
              </a:lnSpc>
              <a:spcBef>
                <a:spcPts val="400"/>
              </a:spcBef>
              <a:buFont typeface="Arial" panose="020B0604020202020204" pitchFamily="34" charset="0"/>
              <a:buChar char="•"/>
            </a:pPr>
            <a:r>
              <a:rPr lang="en-US" sz="2200" dirty="0"/>
              <a:t>Discussed the various ways that the Scrum team can visually communicate sprint progress through the task board, sprint burndown chart, and sprint burnup chart.</a:t>
            </a:r>
          </a:p>
        </p:txBody>
      </p:sp>
    </p:spTree>
    <p:extLst>
      <p:ext uri="{BB962C8B-B14F-4D97-AF65-F5344CB8AC3E}">
        <p14:creationId xmlns:p14="http://schemas.microsoft.com/office/powerpoint/2010/main" val="3342789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367" y="1490663"/>
            <a:ext cx="7931451" cy="2387600"/>
          </a:xfrm>
        </p:spPr>
        <p:txBody>
          <a:bodyPr>
            <a:normAutofit/>
          </a:bodyPr>
          <a:lstStyle/>
          <a:p>
            <a:r>
              <a:rPr lang="en-US" sz="4800" dirty="0"/>
              <a:t>Sprint Review</a:t>
            </a:r>
          </a:p>
        </p:txBody>
      </p:sp>
      <p:sp>
        <p:nvSpPr>
          <p:cNvPr id="3" name="Subtitle 2"/>
          <p:cNvSpPr>
            <a:spLocks noGrp="1"/>
          </p:cNvSpPr>
          <p:nvPr>
            <p:ph type="subTitle" idx="1"/>
          </p:nvPr>
        </p:nvSpPr>
        <p:spPr/>
        <p:txBody>
          <a:bodyPr/>
          <a:lstStyle/>
          <a:p>
            <a:r>
              <a:rPr lang="en-US" dirty="0">
                <a:solidFill>
                  <a:srgbClr val="333333"/>
                </a:solidFill>
              </a:rPr>
              <a:t>Chapter 21</a:t>
            </a:r>
          </a:p>
        </p:txBody>
      </p:sp>
    </p:spTree>
    <p:extLst>
      <p:ext uri="{BB962C8B-B14F-4D97-AF65-F5344CB8AC3E}">
        <p14:creationId xmlns:p14="http://schemas.microsoft.com/office/powerpoint/2010/main" val="3380584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Sprint Review</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Outline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Overview</a:t>
            </a:r>
          </a:p>
          <a:p>
            <a:pPr marL="342900" indent="-342900">
              <a:lnSpc>
                <a:spcPct val="100000"/>
              </a:lnSpc>
              <a:spcBef>
                <a:spcPts val="400"/>
              </a:spcBef>
              <a:buFont typeface="Arial" panose="020B0604020202020204" pitchFamily="34" charset="0"/>
              <a:buChar char="•"/>
            </a:pPr>
            <a:r>
              <a:rPr lang="en-US" sz="2400" dirty="0"/>
              <a:t>Participants</a:t>
            </a:r>
          </a:p>
          <a:p>
            <a:pPr marL="342900" indent="-342900">
              <a:lnSpc>
                <a:spcPct val="100000"/>
              </a:lnSpc>
              <a:spcBef>
                <a:spcPts val="400"/>
              </a:spcBef>
              <a:buFont typeface="Arial" panose="020B0604020202020204" pitchFamily="34" charset="0"/>
              <a:buChar char="•"/>
            </a:pPr>
            <a:r>
              <a:rPr lang="en-US" sz="2400" dirty="0"/>
              <a:t>Prework</a:t>
            </a:r>
          </a:p>
          <a:p>
            <a:pPr marL="800089" lvl="1" indent="-342900">
              <a:lnSpc>
                <a:spcPct val="100000"/>
              </a:lnSpc>
              <a:spcBef>
                <a:spcPts val="400"/>
              </a:spcBef>
              <a:buFont typeface="Arial" panose="020B0604020202020204" pitchFamily="34" charset="0"/>
              <a:buChar char="•"/>
            </a:pPr>
            <a:r>
              <a:rPr lang="en-US" dirty="0"/>
              <a:t>Determine Whom to Invite</a:t>
            </a:r>
          </a:p>
          <a:p>
            <a:pPr marL="800089" lvl="1" indent="-342900">
              <a:lnSpc>
                <a:spcPct val="100000"/>
              </a:lnSpc>
              <a:spcBef>
                <a:spcPts val="400"/>
              </a:spcBef>
              <a:buFont typeface="Arial" panose="020B0604020202020204" pitchFamily="34" charset="0"/>
              <a:buChar char="•"/>
            </a:pPr>
            <a:r>
              <a:rPr lang="en-US" dirty="0"/>
              <a:t>Schedule the Activity</a:t>
            </a:r>
          </a:p>
          <a:p>
            <a:pPr marL="800089" lvl="1" indent="-342900">
              <a:lnSpc>
                <a:spcPct val="100000"/>
              </a:lnSpc>
              <a:spcBef>
                <a:spcPts val="400"/>
              </a:spcBef>
              <a:buFont typeface="Arial" panose="020B0604020202020204" pitchFamily="34" charset="0"/>
              <a:buChar char="•"/>
            </a:pPr>
            <a:r>
              <a:rPr lang="en-US" dirty="0"/>
              <a:t>Confirm That the Sprint Work Is Done</a:t>
            </a:r>
          </a:p>
          <a:p>
            <a:pPr marL="800089" lvl="1" indent="-342900">
              <a:lnSpc>
                <a:spcPct val="100000"/>
              </a:lnSpc>
              <a:spcBef>
                <a:spcPts val="400"/>
              </a:spcBef>
              <a:buFont typeface="Arial" panose="020B0604020202020204" pitchFamily="34" charset="0"/>
              <a:buChar char="•"/>
            </a:pPr>
            <a:r>
              <a:rPr lang="en-US" dirty="0"/>
              <a:t>Prepare for the Demonstration</a:t>
            </a:r>
          </a:p>
          <a:p>
            <a:pPr marL="800089" lvl="1" indent="-342900">
              <a:lnSpc>
                <a:spcPct val="100000"/>
              </a:lnSpc>
              <a:spcBef>
                <a:spcPts val="400"/>
              </a:spcBef>
              <a:buFont typeface="Arial" panose="020B0604020202020204" pitchFamily="34" charset="0"/>
              <a:buChar char="•"/>
            </a:pPr>
            <a:r>
              <a:rPr lang="en-US" dirty="0"/>
              <a:t>Determine Who Does What</a:t>
            </a:r>
          </a:p>
        </p:txBody>
      </p:sp>
    </p:spTree>
    <p:extLst>
      <p:ext uri="{BB962C8B-B14F-4D97-AF65-F5344CB8AC3E}">
        <p14:creationId xmlns:p14="http://schemas.microsoft.com/office/powerpoint/2010/main" val="4008301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Sprint Review</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Outline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Approach</a:t>
            </a:r>
          </a:p>
          <a:p>
            <a:pPr marL="800089" lvl="1" indent="-342900">
              <a:lnSpc>
                <a:spcPct val="100000"/>
              </a:lnSpc>
              <a:spcBef>
                <a:spcPts val="400"/>
              </a:spcBef>
              <a:buFont typeface="Arial" panose="020B0604020202020204" pitchFamily="34" charset="0"/>
              <a:buChar char="•"/>
            </a:pPr>
            <a:r>
              <a:rPr lang="en-US" dirty="0"/>
              <a:t>Summarize</a:t>
            </a:r>
          </a:p>
          <a:p>
            <a:pPr marL="800089" lvl="1" indent="-342900">
              <a:lnSpc>
                <a:spcPct val="100000"/>
              </a:lnSpc>
              <a:spcBef>
                <a:spcPts val="400"/>
              </a:spcBef>
              <a:buFont typeface="Arial" panose="020B0604020202020204" pitchFamily="34" charset="0"/>
              <a:buChar char="•"/>
            </a:pPr>
            <a:r>
              <a:rPr lang="en-US" dirty="0"/>
              <a:t>Demonstrate</a:t>
            </a:r>
          </a:p>
          <a:p>
            <a:pPr marL="800089" lvl="1" indent="-342900">
              <a:lnSpc>
                <a:spcPct val="100000"/>
              </a:lnSpc>
              <a:spcBef>
                <a:spcPts val="400"/>
              </a:spcBef>
              <a:buFont typeface="Arial" panose="020B0604020202020204" pitchFamily="34" charset="0"/>
              <a:buChar char="•"/>
            </a:pPr>
            <a:r>
              <a:rPr lang="en-US" dirty="0"/>
              <a:t>Discuss</a:t>
            </a:r>
          </a:p>
          <a:p>
            <a:pPr marL="800089" lvl="1" indent="-342900">
              <a:lnSpc>
                <a:spcPct val="100000"/>
              </a:lnSpc>
              <a:spcBef>
                <a:spcPts val="400"/>
              </a:spcBef>
              <a:buFont typeface="Arial" panose="020B0604020202020204" pitchFamily="34" charset="0"/>
              <a:buChar char="•"/>
            </a:pPr>
            <a:r>
              <a:rPr lang="en-US" dirty="0"/>
              <a:t>Adapt</a:t>
            </a:r>
          </a:p>
          <a:p>
            <a:pPr marL="342900" indent="-342900">
              <a:lnSpc>
                <a:spcPct val="100000"/>
              </a:lnSpc>
              <a:spcBef>
                <a:spcPts val="400"/>
              </a:spcBef>
              <a:buFont typeface="Arial" panose="020B0604020202020204" pitchFamily="34" charset="0"/>
              <a:buChar char="•"/>
            </a:pPr>
            <a:r>
              <a:rPr lang="en-US" sz="2400" dirty="0"/>
              <a:t>Sprint Review Issues</a:t>
            </a:r>
          </a:p>
          <a:p>
            <a:pPr marL="800089" lvl="1" indent="-342900">
              <a:lnSpc>
                <a:spcPct val="100000"/>
              </a:lnSpc>
              <a:spcBef>
                <a:spcPts val="400"/>
              </a:spcBef>
              <a:buFont typeface="Arial" panose="020B0604020202020204" pitchFamily="34" charset="0"/>
              <a:buChar char="•"/>
            </a:pPr>
            <a:r>
              <a:rPr lang="en-US" dirty="0"/>
              <a:t>Sign-offs</a:t>
            </a:r>
          </a:p>
          <a:p>
            <a:pPr marL="800089" lvl="1" indent="-342900">
              <a:lnSpc>
                <a:spcPct val="100000"/>
              </a:lnSpc>
              <a:spcBef>
                <a:spcPts val="400"/>
              </a:spcBef>
              <a:buFont typeface="Arial" panose="020B0604020202020204" pitchFamily="34" charset="0"/>
              <a:buChar char="•"/>
            </a:pPr>
            <a:r>
              <a:rPr lang="en-US" dirty="0"/>
              <a:t>Sporadic Attendance</a:t>
            </a:r>
          </a:p>
          <a:p>
            <a:pPr marL="800089" lvl="1" indent="-342900">
              <a:lnSpc>
                <a:spcPct val="100000"/>
              </a:lnSpc>
              <a:spcBef>
                <a:spcPts val="400"/>
              </a:spcBef>
              <a:buFont typeface="Arial" panose="020B0604020202020204" pitchFamily="34" charset="0"/>
              <a:buChar char="•"/>
            </a:pPr>
            <a:r>
              <a:rPr lang="en-US" dirty="0"/>
              <a:t>Large Development Efforts</a:t>
            </a:r>
          </a:p>
          <a:p>
            <a:pPr marL="342900" indent="-342900">
              <a:lnSpc>
                <a:spcPct val="100000"/>
              </a:lnSpc>
              <a:spcBef>
                <a:spcPts val="400"/>
              </a:spcBef>
              <a:buFont typeface="Arial" panose="020B0604020202020204" pitchFamily="34" charset="0"/>
              <a:buChar char="•"/>
            </a:pPr>
            <a:r>
              <a:rPr lang="en-US" sz="2400" dirty="0"/>
              <a:t>Closing</a:t>
            </a:r>
          </a:p>
        </p:txBody>
      </p:sp>
    </p:spTree>
    <p:extLst>
      <p:ext uri="{BB962C8B-B14F-4D97-AF65-F5344CB8AC3E}">
        <p14:creationId xmlns:p14="http://schemas.microsoft.com/office/powerpoint/2010/main" val="2167757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367" y="1490663"/>
            <a:ext cx="7931451" cy="2387600"/>
          </a:xfrm>
        </p:spPr>
        <p:txBody>
          <a:bodyPr>
            <a:normAutofit/>
          </a:bodyPr>
          <a:lstStyle/>
          <a:p>
            <a:r>
              <a:rPr lang="en-US" sz="4800" dirty="0"/>
              <a:t>Sprint Execution</a:t>
            </a:r>
          </a:p>
        </p:txBody>
      </p:sp>
      <p:sp>
        <p:nvSpPr>
          <p:cNvPr id="3" name="Subtitle 2"/>
          <p:cNvSpPr>
            <a:spLocks noGrp="1"/>
          </p:cNvSpPr>
          <p:nvPr>
            <p:ph type="subTitle" idx="1"/>
          </p:nvPr>
        </p:nvSpPr>
        <p:spPr/>
        <p:txBody>
          <a:bodyPr/>
          <a:lstStyle/>
          <a:p>
            <a:r>
              <a:rPr lang="en-US" dirty="0">
                <a:solidFill>
                  <a:srgbClr val="333333"/>
                </a:solidFill>
              </a:rPr>
              <a:t>Chapter 20</a:t>
            </a:r>
          </a:p>
        </p:txBody>
      </p:sp>
    </p:spTree>
    <p:extLst>
      <p:ext uri="{BB962C8B-B14F-4D97-AF65-F5344CB8AC3E}">
        <p14:creationId xmlns:p14="http://schemas.microsoft.com/office/powerpoint/2010/main" val="218344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Sprint Review – Overview</a:t>
            </a:r>
          </a:p>
        </p:txBody>
      </p:sp>
      <p:pic>
        <p:nvPicPr>
          <p:cNvPr id="5" name="Picture 4">
            <a:extLst>
              <a:ext uri="{FF2B5EF4-FFF2-40B4-BE49-F238E27FC236}">
                <a16:creationId xmlns:a16="http://schemas.microsoft.com/office/drawing/2014/main" id="{EF9923AF-76D6-DB43-A01B-E9777CAAA3B6}"/>
              </a:ext>
            </a:extLst>
          </p:cNvPr>
          <p:cNvPicPr>
            <a:picLocks noChangeAspect="1"/>
          </p:cNvPicPr>
          <p:nvPr/>
        </p:nvPicPr>
        <p:blipFill>
          <a:blip r:embed="rId3"/>
          <a:stretch>
            <a:fillRect/>
          </a:stretch>
        </p:blipFill>
        <p:spPr>
          <a:xfrm>
            <a:off x="946150" y="1064193"/>
            <a:ext cx="10299700" cy="5171795"/>
          </a:xfrm>
          <a:prstGeom prst="rect">
            <a:avLst/>
          </a:prstGeom>
        </p:spPr>
      </p:pic>
    </p:spTree>
    <p:extLst>
      <p:ext uri="{BB962C8B-B14F-4D97-AF65-F5344CB8AC3E}">
        <p14:creationId xmlns:p14="http://schemas.microsoft.com/office/powerpoint/2010/main" val="892758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Sprint Review – Participants </a:t>
            </a:r>
          </a:p>
        </p:txBody>
      </p:sp>
      <p:pic>
        <p:nvPicPr>
          <p:cNvPr id="2" name="Picture 1">
            <a:extLst>
              <a:ext uri="{FF2B5EF4-FFF2-40B4-BE49-F238E27FC236}">
                <a16:creationId xmlns:a16="http://schemas.microsoft.com/office/drawing/2014/main" id="{CAE07EAC-240B-794B-B2F7-2E834DF9598C}"/>
              </a:ext>
            </a:extLst>
          </p:cNvPr>
          <p:cNvPicPr>
            <a:picLocks noChangeAspect="1"/>
          </p:cNvPicPr>
          <p:nvPr/>
        </p:nvPicPr>
        <p:blipFill>
          <a:blip r:embed="rId3"/>
          <a:stretch>
            <a:fillRect/>
          </a:stretch>
        </p:blipFill>
        <p:spPr>
          <a:xfrm>
            <a:off x="939800" y="1044878"/>
            <a:ext cx="10312400" cy="5054507"/>
          </a:xfrm>
          <a:prstGeom prst="rect">
            <a:avLst/>
          </a:prstGeom>
        </p:spPr>
      </p:pic>
    </p:spTree>
    <p:extLst>
      <p:ext uri="{BB962C8B-B14F-4D97-AF65-F5344CB8AC3E}">
        <p14:creationId xmlns:p14="http://schemas.microsoft.com/office/powerpoint/2010/main" val="3655045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Sprint Review – Prework </a:t>
            </a:r>
          </a:p>
        </p:txBody>
      </p:sp>
      <p:pic>
        <p:nvPicPr>
          <p:cNvPr id="5" name="Picture 4">
            <a:extLst>
              <a:ext uri="{FF2B5EF4-FFF2-40B4-BE49-F238E27FC236}">
                <a16:creationId xmlns:a16="http://schemas.microsoft.com/office/drawing/2014/main" id="{9DF2FEF4-A89B-1A41-9111-F7536832686B}"/>
              </a:ext>
            </a:extLst>
          </p:cNvPr>
          <p:cNvPicPr>
            <a:picLocks noChangeAspect="1"/>
          </p:cNvPicPr>
          <p:nvPr/>
        </p:nvPicPr>
        <p:blipFill>
          <a:blip r:embed="rId3"/>
          <a:stretch>
            <a:fillRect/>
          </a:stretch>
        </p:blipFill>
        <p:spPr>
          <a:xfrm>
            <a:off x="831850" y="1300957"/>
            <a:ext cx="10528300" cy="3606846"/>
          </a:xfrm>
          <a:prstGeom prst="rect">
            <a:avLst/>
          </a:prstGeom>
        </p:spPr>
      </p:pic>
    </p:spTree>
    <p:extLst>
      <p:ext uri="{BB962C8B-B14F-4D97-AF65-F5344CB8AC3E}">
        <p14:creationId xmlns:p14="http://schemas.microsoft.com/office/powerpoint/2010/main" val="1602096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Review – Prework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Determine Whom to Invite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The goal is to get the right set of people into the room to extract the highest possible value. </a:t>
            </a:r>
          </a:p>
          <a:p>
            <a:pPr marL="800089" lvl="1" indent="-342900">
              <a:lnSpc>
                <a:spcPct val="100000"/>
              </a:lnSpc>
              <a:spcBef>
                <a:spcPts val="400"/>
              </a:spcBef>
              <a:buFont typeface="Arial" panose="020B0604020202020204" pitchFamily="34" charset="0"/>
              <a:buChar char="•"/>
            </a:pPr>
            <a:r>
              <a:rPr lang="en-US" dirty="0"/>
              <a:t>Unless there is a good reason to not invite someone or some group, cast a broad net and let people vote with their feet—if they’re interested, they’ll walk to the room and attend the meeting.</a:t>
            </a:r>
          </a:p>
          <a:p>
            <a:pPr marL="342900" indent="-342900">
              <a:lnSpc>
                <a:spcPct val="100000"/>
              </a:lnSpc>
              <a:spcBef>
                <a:spcPts val="400"/>
              </a:spcBef>
              <a:buFont typeface="Arial" panose="020B0604020202020204" pitchFamily="34" charset="0"/>
              <a:buChar char="•"/>
            </a:pPr>
            <a:r>
              <a:rPr lang="en-US" sz="2300" dirty="0"/>
              <a:t>Occasionally, the team might need to constrain attendance. </a:t>
            </a:r>
          </a:p>
          <a:p>
            <a:pPr marL="800089" lvl="1" indent="-342900">
              <a:lnSpc>
                <a:spcPct val="100000"/>
              </a:lnSpc>
              <a:spcBef>
                <a:spcPts val="400"/>
              </a:spcBef>
              <a:buFont typeface="Arial" panose="020B0604020202020204" pitchFamily="34" charset="0"/>
              <a:buChar char="•"/>
            </a:pPr>
            <a:r>
              <a:rPr lang="en-US" dirty="0"/>
              <a:t>For instance, the team might need to focus on a certain person or group whose input is essential to reviewing this sprint’s work. </a:t>
            </a:r>
          </a:p>
          <a:p>
            <a:pPr marL="342900" indent="-342900">
              <a:lnSpc>
                <a:spcPct val="100000"/>
              </a:lnSpc>
              <a:spcBef>
                <a:spcPts val="400"/>
              </a:spcBef>
              <a:buFont typeface="Arial" panose="020B0604020202020204" pitchFamily="34" charset="0"/>
              <a:buChar char="•"/>
            </a:pPr>
            <a:r>
              <a:rPr lang="en-US" sz="2300" dirty="0"/>
              <a:t>If you suspect these situations might arise, identify a core group that should be invited to every review and then issue a separate invitation to certain groups or clients on a sprint-by-sprint basis.</a:t>
            </a:r>
          </a:p>
        </p:txBody>
      </p:sp>
    </p:spTree>
    <p:extLst>
      <p:ext uri="{BB962C8B-B14F-4D97-AF65-F5344CB8AC3E}">
        <p14:creationId xmlns:p14="http://schemas.microsoft.com/office/powerpoint/2010/main" val="3493512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Review – Prework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Schedule the Sprint Review Activity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The sprint review needs to be scheduled (when, where, and how long). </a:t>
            </a:r>
          </a:p>
          <a:p>
            <a:pPr marL="342900" indent="-342900">
              <a:lnSpc>
                <a:spcPct val="100000"/>
              </a:lnSpc>
              <a:spcBef>
                <a:spcPts val="400"/>
              </a:spcBef>
              <a:buFont typeface="Arial" panose="020B0604020202020204" pitchFamily="34" charset="0"/>
              <a:buChar char="•"/>
            </a:pPr>
            <a:r>
              <a:rPr lang="en-US" sz="2300" dirty="0"/>
              <a:t>Of the four required, recurring Scrum activities (sprint planning, daily scrum, sprint review, and sprint retrospective), the sprint review is the hardest to schedule because it includes many people who are outside of the Scrum team. </a:t>
            </a:r>
          </a:p>
          <a:p>
            <a:pPr marL="342900" indent="-342900">
              <a:lnSpc>
                <a:spcPct val="100000"/>
              </a:lnSpc>
              <a:spcBef>
                <a:spcPts val="400"/>
              </a:spcBef>
              <a:buFont typeface="Arial" panose="020B0604020202020204" pitchFamily="34" charset="0"/>
              <a:buChar char="•"/>
            </a:pPr>
            <a:r>
              <a:rPr lang="en-US" sz="2300" dirty="0"/>
              <a:t>Sprint reviews vary in duration depending on several factors, including sprint length, team size, and whether multiple teams are participating in the same review. </a:t>
            </a:r>
          </a:p>
          <a:p>
            <a:pPr marL="342900" indent="-342900">
              <a:lnSpc>
                <a:spcPct val="100000"/>
              </a:lnSpc>
              <a:spcBef>
                <a:spcPts val="400"/>
              </a:spcBef>
              <a:buFont typeface="Arial" panose="020B0604020202020204" pitchFamily="34" charset="0"/>
              <a:buChar char="•"/>
            </a:pPr>
            <a:r>
              <a:rPr lang="en-US" sz="2300" dirty="0"/>
              <a:t>Typically, however, the sprint review does not exceed a four-hour timebox. Many teams have found the one-hour-per-sprint-week rule helpful.</a:t>
            </a:r>
          </a:p>
        </p:txBody>
      </p:sp>
    </p:spTree>
    <p:extLst>
      <p:ext uri="{BB962C8B-B14F-4D97-AF65-F5344CB8AC3E}">
        <p14:creationId xmlns:p14="http://schemas.microsoft.com/office/powerpoint/2010/main" val="84884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Review – Prework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Confirm That the Sprint Work Is Done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At the sprint review, the team is allowed to present only completed work—work that meets the agreed-upon definition of done. </a:t>
            </a:r>
          </a:p>
          <a:p>
            <a:pPr marL="342900" indent="-342900">
              <a:lnSpc>
                <a:spcPct val="100000"/>
              </a:lnSpc>
              <a:spcBef>
                <a:spcPts val="400"/>
              </a:spcBef>
              <a:buFont typeface="Arial" panose="020B0604020202020204" pitchFamily="34" charset="0"/>
              <a:buChar char="•"/>
            </a:pPr>
            <a:r>
              <a:rPr lang="en-US" sz="2300" dirty="0"/>
              <a:t>Ultimately it is the product owner’s responsibility to determine if the work is done or not. </a:t>
            </a:r>
          </a:p>
          <a:p>
            <a:pPr marL="800089" lvl="1" indent="-342900">
              <a:lnSpc>
                <a:spcPct val="100000"/>
              </a:lnSpc>
              <a:spcBef>
                <a:spcPts val="400"/>
              </a:spcBef>
              <a:buFont typeface="Arial" panose="020B0604020202020204" pitchFamily="34" charset="0"/>
              <a:buChar char="•"/>
            </a:pPr>
            <a:r>
              <a:rPr lang="en-US" dirty="0"/>
              <a:t>As mentioned in Chapter 9, the product owner should be performing just-in-time reviews of product backlog items as they become available during sprint execution. This way, by the time the sprint review happens, the team knows which items are complete.</a:t>
            </a:r>
          </a:p>
        </p:txBody>
      </p:sp>
    </p:spTree>
    <p:extLst>
      <p:ext uri="{BB962C8B-B14F-4D97-AF65-F5344CB8AC3E}">
        <p14:creationId xmlns:p14="http://schemas.microsoft.com/office/powerpoint/2010/main" val="3223268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Review – Prework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Confirm That the Sprint Work Is Done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In practice, not everyone agrees that the product owner should review the work before the sprint review. </a:t>
            </a:r>
          </a:p>
          <a:p>
            <a:pPr marL="800089" lvl="1" indent="-342900">
              <a:lnSpc>
                <a:spcPct val="100000"/>
              </a:lnSpc>
              <a:spcBef>
                <a:spcPts val="400"/>
              </a:spcBef>
              <a:buFont typeface="Arial" panose="020B0604020202020204" pitchFamily="34" charset="0"/>
              <a:buChar char="•"/>
            </a:pPr>
            <a:r>
              <a:rPr lang="en-US" dirty="0"/>
              <a:t>They believe that if the product owner is allowed to review the work during the sprint, he might request changes that go beyond clarification—goal-altering changes that will disrupt sprint execution.</a:t>
            </a:r>
          </a:p>
          <a:p>
            <a:pPr marL="800089" lvl="1" indent="-342900">
              <a:lnSpc>
                <a:spcPct val="100000"/>
              </a:lnSpc>
              <a:spcBef>
                <a:spcPts val="400"/>
              </a:spcBef>
              <a:buFont typeface="Arial" panose="020B0604020202020204" pitchFamily="34" charset="0"/>
              <a:buChar char="•"/>
            </a:pPr>
            <a:r>
              <a:rPr lang="en-US" dirty="0"/>
              <a:t>This is a potential risk, but the benefits of early product owner reviews (fast feedback) far outweigh any downside. Furthermore, if the product owner sees the team’s work for the first time at the sprint review meeting, he has seen it too late. </a:t>
            </a:r>
          </a:p>
          <a:p>
            <a:pPr marL="342900" indent="-342900">
              <a:lnSpc>
                <a:spcPct val="100000"/>
              </a:lnSpc>
              <a:spcBef>
                <a:spcPts val="400"/>
              </a:spcBef>
              <a:buFont typeface="Arial" panose="020B0604020202020204" pitchFamily="34" charset="0"/>
              <a:buChar char="•"/>
            </a:pPr>
            <a:r>
              <a:rPr lang="en-US" sz="2300" dirty="0"/>
              <a:t>Beyond this, however, a product owner who rejects or questions work during the sprint review might not appear to be on the same page as the rest of the Scrum team.</a:t>
            </a:r>
          </a:p>
        </p:txBody>
      </p:sp>
    </p:spTree>
    <p:extLst>
      <p:ext uri="{BB962C8B-B14F-4D97-AF65-F5344CB8AC3E}">
        <p14:creationId xmlns:p14="http://schemas.microsoft.com/office/powerpoint/2010/main" val="1095877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Review – Prework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Prepare for the Demonstration</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Because all of the work the team presents at the sprint review is done (potentially shippable), it shouldn’t take much preparatory work to demonstrate it. </a:t>
            </a:r>
          </a:p>
          <a:p>
            <a:pPr marL="800089" lvl="1" indent="-342900">
              <a:lnSpc>
                <a:spcPct val="100000"/>
              </a:lnSpc>
              <a:spcBef>
                <a:spcPts val="400"/>
              </a:spcBef>
              <a:buFont typeface="Arial" panose="020B0604020202020204" pitchFamily="34" charset="0"/>
              <a:buChar char="•"/>
            </a:pPr>
            <a:r>
              <a:rPr lang="en-US" dirty="0"/>
              <a:t>The goal is to provide transparency for inspecting and adapting the product, not to put on a glitzy Hollywood production or showcase to create excitement.</a:t>
            </a:r>
          </a:p>
          <a:p>
            <a:pPr marL="342900" indent="-342900">
              <a:lnSpc>
                <a:spcPct val="100000"/>
              </a:lnSpc>
              <a:spcBef>
                <a:spcPts val="400"/>
              </a:spcBef>
              <a:buFont typeface="Arial" panose="020B0604020202020204" pitchFamily="34" charset="0"/>
              <a:buChar char="•"/>
            </a:pPr>
            <a:r>
              <a:rPr lang="en-US" sz="2300" dirty="0"/>
              <a:t>The sprint review is supposed to be an informal meeting with low ceremony and high value, where working software should be shown (not a slide deck).</a:t>
            </a:r>
          </a:p>
          <a:p>
            <a:pPr marL="342900" indent="-342900">
              <a:lnSpc>
                <a:spcPct val="100000"/>
              </a:lnSpc>
              <a:spcBef>
                <a:spcPts val="400"/>
              </a:spcBef>
              <a:buFont typeface="Arial" panose="020B0604020202020204" pitchFamily="34" charset="0"/>
              <a:buChar char="•"/>
            </a:pPr>
            <a:r>
              <a:rPr lang="en-US" sz="2300" dirty="0"/>
              <a:t>Many teams have a rule of not spending more than 30 minutes to an hour per week of sprint duration to prepare for the sprint review. </a:t>
            </a:r>
          </a:p>
        </p:txBody>
      </p:sp>
    </p:spTree>
    <p:extLst>
      <p:ext uri="{BB962C8B-B14F-4D97-AF65-F5344CB8AC3E}">
        <p14:creationId xmlns:p14="http://schemas.microsoft.com/office/powerpoint/2010/main" val="2397445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7057348" cy="485698"/>
          </a:xfrm>
        </p:spPr>
        <p:txBody>
          <a:bodyPr>
            <a:normAutofit fontScale="90000"/>
          </a:bodyPr>
          <a:lstStyle/>
          <a:p>
            <a:pPr>
              <a:lnSpc>
                <a:spcPct val="100000"/>
              </a:lnSpc>
              <a:spcBef>
                <a:spcPts val="400"/>
              </a:spcBef>
            </a:pPr>
            <a:r>
              <a:rPr lang="en-US" sz="2800" dirty="0"/>
              <a:t>Sprint Review – Determine Who Does What</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Determine Who Does What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Prior to the sprint review, the team needs to decide who on the Scrum team is going to facilitate the review and who will demonstrate the completed work.</a:t>
            </a:r>
          </a:p>
          <a:p>
            <a:pPr marL="342900" indent="-342900">
              <a:lnSpc>
                <a:spcPct val="100000"/>
              </a:lnSpc>
              <a:spcBef>
                <a:spcPts val="400"/>
              </a:spcBef>
              <a:buFont typeface="Arial" panose="020B0604020202020204" pitchFamily="34" charset="0"/>
              <a:buChar char="•"/>
            </a:pPr>
            <a:r>
              <a:rPr lang="en-US" sz="2300" dirty="0"/>
              <a:t>Typically the ScrumMaster facilitates, but the product owner might kick things off by welcoming members of the stakeholder community and providing a synopsis of the sprint results. </a:t>
            </a:r>
          </a:p>
          <a:p>
            <a:pPr marL="342900" indent="-342900">
              <a:lnSpc>
                <a:spcPct val="100000"/>
              </a:lnSpc>
              <a:spcBef>
                <a:spcPts val="400"/>
              </a:spcBef>
              <a:buFont typeface="Arial" panose="020B0604020202020204" pitchFamily="34" charset="0"/>
              <a:buChar char="•"/>
            </a:pPr>
            <a:r>
              <a:rPr lang="en-US" sz="2300" dirty="0"/>
              <a:t>The Scrum team can make the determination with a goal of maximizing the benefit of the review activity.</a:t>
            </a:r>
          </a:p>
        </p:txBody>
      </p:sp>
    </p:spTree>
    <p:extLst>
      <p:ext uri="{BB962C8B-B14F-4D97-AF65-F5344CB8AC3E}">
        <p14:creationId xmlns:p14="http://schemas.microsoft.com/office/powerpoint/2010/main" val="1854154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7057348" cy="485698"/>
          </a:xfrm>
        </p:spPr>
        <p:txBody>
          <a:bodyPr>
            <a:normAutofit fontScale="90000"/>
          </a:bodyPr>
          <a:lstStyle/>
          <a:p>
            <a:pPr>
              <a:lnSpc>
                <a:spcPct val="100000"/>
              </a:lnSpc>
              <a:spcBef>
                <a:spcPts val="400"/>
              </a:spcBef>
            </a:pPr>
            <a:r>
              <a:rPr lang="en-US" sz="2800" dirty="0"/>
              <a:t>Sprint Review – Determine Who Does What</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Process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The inputs to the sprint review are the sprint backlog and/or sprint goal and the potentially shippable product increment that the team actually produced.</a:t>
            </a:r>
          </a:p>
          <a:p>
            <a:pPr marL="342900" indent="-342900">
              <a:lnSpc>
                <a:spcPct val="100000"/>
              </a:lnSpc>
              <a:spcBef>
                <a:spcPts val="400"/>
              </a:spcBef>
              <a:buFont typeface="Arial" panose="020B0604020202020204" pitchFamily="34" charset="0"/>
              <a:buChar char="•"/>
            </a:pPr>
            <a:r>
              <a:rPr lang="en-US" sz="2300" dirty="0"/>
              <a:t>The outputs of the sprint review are a groomed product backlog and an updated release plan.</a:t>
            </a:r>
          </a:p>
          <a:p>
            <a:pPr marL="342900" indent="-342900">
              <a:lnSpc>
                <a:spcPct val="100000"/>
              </a:lnSpc>
              <a:spcBef>
                <a:spcPts val="400"/>
              </a:spcBef>
              <a:buFont typeface="Arial" panose="020B0604020202020204" pitchFamily="34" charset="0"/>
              <a:buChar char="•"/>
            </a:pPr>
            <a:r>
              <a:rPr lang="en-US" sz="2300" dirty="0"/>
              <a:t>A common approach to conducting the sprint review includes:</a:t>
            </a:r>
          </a:p>
          <a:p>
            <a:pPr marL="800089" lvl="1" indent="-342900">
              <a:lnSpc>
                <a:spcPct val="100000"/>
              </a:lnSpc>
              <a:spcBef>
                <a:spcPts val="400"/>
              </a:spcBef>
              <a:buFont typeface="Arial" panose="020B0604020202020204" pitchFamily="34" charset="0"/>
              <a:buChar char="•"/>
            </a:pPr>
            <a:r>
              <a:rPr lang="en-US" dirty="0"/>
              <a:t>Providing a summary or synopsis of what has and has not been accomplished with regard to the sprint goal. </a:t>
            </a:r>
          </a:p>
          <a:p>
            <a:pPr marL="800089" lvl="1" indent="-342900">
              <a:lnSpc>
                <a:spcPct val="100000"/>
              </a:lnSpc>
              <a:spcBef>
                <a:spcPts val="400"/>
              </a:spcBef>
              <a:buFont typeface="Arial" panose="020B0604020202020204" pitchFamily="34" charset="0"/>
              <a:buChar char="•"/>
            </a:pPr>
            <a:r>
              <a:rPr lang="en-US" dirty="0"/>
              <a:t>Demonstrating the potentially shippable product increment.</a:t>
            </a:r>
          </a:p>
          <a:p>
            <a:pPr marL="800089" lvl="1" indent="-342900">
              <a:lnSpc>
                <a:spcPct val="100000"/>
              </a:lnSpc>
              <a:spcBef>
                <a:spcPts val="400"/>
              </a:spcBef>
              <a:buFont typeface="Arial" panose="020B0604020202020204" pitchFamily="34" charset="0"/>
              <a:buChar char="•"/>
            </a:pPr>
            <a:r>
              <a:rPr lang="en-US" dirty="0"/>
              <a:t>Discussing the current state of the product.</a:t>
            </a:r>
          </a:p>
          <a:p>
            <a:pPr marL="800089" lvl="1" indent="-342900">
              <a:lnSpc>
                <a:spcPct val="100000"/>
              </a:lnSpc>
              <a:spcBef>
                <a:spcPts val="400"/>
              </a:spcBef>
              <a:buFont typeface="Arial" panose="020B0604020202020204" pitchFamily="34" charset="0"/>
              <a:buChar char="•"/>
            </a:pPr>
            <a:r>
              <a:rPr lang="en-US" dirty="0"/>
              <a:t>Adapting the future product direction.</a:t>
            </a:r>
          </a:p>
        </p:txBody>
      </p:sp>
    </p:spTree>
    <p:extLst>
      <p:ext uri="{BB962C8B-B14F-4D97-AF65-F5344CB8AC3E}">
        <p14:creationId xmlns:p14="http://schemas.microsoft.com/office/powerpoint/2010/main" val="3439697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Sprint Execution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Outline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Overview</a:t>
            </a:r>
          </a:p>
          <a:p>
            <a:pPr marL="800089" lvl="1" indent="-342900">
              <a:lnSpc>
                <a:spcPct val="100000"/>
              </a:lnSpc>
              <a:spcBef>
                <a:spcPts val="400"/>
              </a:spcBef>
              <a:buFont typeface="Arial" panose="020B0604020202020204" pitchFamily="34" charset="0"/>
              <a:buChar char="•"/>
            </a:pPr>
            <a:r>
              <a:rPr lang="en-US" dirty="0"/>
              <a:t>Timing</a:t>
            </a:r>
          </a:p>
          <a:p>
            <a:pPr marL="800089" lvl="1" indent="-342900">
              <a:lnSpc>
                <a:spcPct val="100000"/>
              </a:lnSpc>
              <a:spcBef>
                <a:spcPts val="400"/>
              </a:spcBef>
              <a:buFont typeface="Arial" panose="020B0604020202020204" pitchFamily="34" charset="0"/>
              <a:buChar char="•"/>
            </a:pPr>
            <a:r>
              <a:rPr lang="en-US" dirty="0"/>
              <a:t>Participants</a:t>
            </a:r>
          </a:p>
          <a:p>
            <a:pPr marL="800089" lvl="1" indent="-342900">
              <a:lnSpc>
                <a:spcPct val="100000"/>
              </a:lnSpc>
              <a:spcBef>
                <a:spcPts val="400"/>
              </a:spcBef>
              <a:buFont typeface="Arial" panose="020B0604020202020204" pitchFamily="34" charset="0"/>
              <a:buChar char="•"/>
            </a:pPr>
            <a:r>
              <a:rPr lang="en-US" dirty="0"/>
              <a:t>Process</a:t>
            </a:r>
          </a:p>
          <a:p>
            <a:pPr marL="342900" indent="-342900">
              <a:lnSpc>
                <a:spcPct val="100000"/>
              </a:lnSpc>
              <a:spcBef>
                <a:spcPts val="400"/>
              </a:spcBef>
              <a:buFont typeface="Arial" panose="020B0604020202020204" pitchFamily="34" charset="0"/>
              <a:buChar char="•"/>
            </a:pPr>
            <a:r>
              <a:rPr lang="en-US" sz="2400" dirty="0"/>
              <a:t>Sprint Execution Planning</a:t>
            </a:r>
          </a:p>
          <a:p>
            <a:pPr marL="342900" indent="-342900">
              <a:lnSpc>
                <a:spcPct val="100000"/>
              </a:lnSpc>
              <a:spcBef>
                <a:spcPts val="400"/>
              </a:spcBef>
              <a:buFont typeface="Arial" panose="020B0604020202020204" pitchFamily="34" charset="0"/>
              <a:buChar char="•"/>
            </a:pPr>
            <a:r>
              <a:rPr lang="en-US" sz="2400" dirty="0"/>
              <a:t>Flow Management</a:t>
            </a:r>
          </a:p>
          <a:p>
            <a:pPr marL="800089" lvl="1" indent="-342900">
              <a:lnSpc>
                <a:spcPct val="100000"/>
              </a:lnSpc>
              <a:spcBef>
                <a:spcPts val="400"/>
              </a:spcBef>
              <a:buFont typeface="Arial" panose="020B0604020202020204" pitchFamily="34" charset="0"/>
              <a:buChar char="•"/>
            </a:pPr>
            <a:r>
              <a:rPr lang="en-US" dirty="0"/>
              <a:t>Parallel Work and Swarming</a:t>
            </a:r>
          </a:p>
          <a:p>
            <a:pPr marL="800089" lvl="1" indent="-342900">
              <a:lnSpc>
                <a:spcPct val="100000"/>
              </a:lnSpc>
              <a:spcBef>
                <a:spcPts val="400"/>
              </a:spcBef>
              <a:buFont typeface="Arial" panose="020B0604020202020204" pitchFamily="34" charset="0"/>
              <a:buChar char="•"/>
            </a:pPr>
            <a:r>
              <a:rPr lang="en-US" dirty="0"/>
              <a:t>Which Work to Start</a:t>
            </a:r>
          </a:p>
          <a:p>
            <a:pPr marL="800089" lvl="1" indent="-342900">
              <a:lnSpc>
                <a:spcPct val="100000"/>
              </a:lnSpc>
              <a:spcBef>
                <a:spcPts val="400"/>
              </a:spcBef>
              <a:buFont typeface="Arial" panose="020B0604020202020204" pitchFamily="34" charset="0"/>
              <a:buChar char="•"/>
            </a:pPr>
            <a:r>
              <a:rPr lang="en-US" dirty="0"/>
              <a:t>How to Organize Task Work</a:t>
            </a:r>
          </a:p>
          <a:p>
            <a:pPr marL="800089" lvl="1" indent="-342900">
              <a:lnSpc>
                <a:spcPct val="100000"/>
              </a:lnSpc>
              <a:spcBef>
                <a:spcPts val="400"/>
              </a:spcBef>
              <a:buFont typeface="Arial" panose="020B0604020202020204" pitchFamily="34" charset="0"/>
              <a:buChar char="•"/>
            </a:pPr>
            <a:r>
              <a:rPr lang="en-US" dirty="0"/>
              <a:t>What Work Needs to Be Done?</a:t>
            </a:r>
          </a:p>
          <a:p>
            <a:pPr marL="800089" lvl="1" indent="-342900">
              <a:lnSpc>
                <a:spcPct val="100000"/>
              </a:lnSpc>
              <a:spcBef>
                <a:spcPts val="400"/>
              </a:spcBef>
              <a:buFont typeface="Arial" panose="020B0604020202020204" pitchFamily="34" charset="0"/>
              <a:buChar char="•"/>
            </a:pPr>
            <a:r>
              <a:rPr lang="en-US" dirty="0"/>
              <a:t>Who Does the Work?</a:t>
            </a:r>
          </a:p>
        </p:txBody>
      </p:sp>
    </p:spTree>
    <p:extLst>
      <p:ext uri="{BB962C8B-B14F-4D97-AF65-F5344CB8AC3E}">
        <p14:creationId xmlns:p14="http://schemas.microsoft.com/office/powerpoint/2010/main" val="4236358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7057348" cy="485698"/>
          </a:xfrm>
        </p:spPr>
        <p:txBody>
          <a:bodyPr>
            <a:normAutofit fontScale="90000"/>
          </a:bodyPr>
          <a:lstStyle/>
          <a:p>
            <a:pPr>
              <a:lnSpc>
                <a:spcPct val="100000"/>
              </a:lnSpc>
              <a:spcBef>
                <a:spcPts val="400"/>
              </a:spcBef>
            </a:pPr>
            <a:r>
              <a:rPr lang="en-US" sz="2800" dirty="0"/>
              <a:t>Sprint Review – Determine Who Does What</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Summarize the Results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If the results don’t align with the Sprint goal, the Scrum team provides an explanation. </a:t>
            </a:r>
          </a:p>
          <a:p>
            <a:pPr marL="342900" indent="-342900">
              <a:lnSpc>
                <a:spcPct val="100000"/>
              </a:lnSpc>
              <a:spcBef>
                <a:spcPts val="400"/>
              </a:spcBef>
              <a:buFont typeface="Arial" panose="020B0604020202020204" pitchFamily="34" charset="0"/>
              <a:buChar char="•"/>
            </a:pPr>
            <a:r>
              <a:rPr lang="en-US" sz="2300" dirty="0"/>
              <a:t>It is important that the sprint review be a blame-free environment. If the goal wasn’t met, everyone participating should refrain from trying to assess blame. </a:t>
            </a:r>
          </a:p>
          <a:p>
            <a:pPr marL="342900" indent="-342900">
              <a:lnSpc>
                <a:spcPct val="100000"/>
              </a:lnSpc>
              <a:spcBef>
                <a:spcPts val="400"/>
              </a:spcBef>
              <a:buFont typeface="Arial" panose="020B0604020202020204" pitchFamily="34" charset="0"/>
              <a:buChar char="•"/>
            </a:pPr>
            <a:r>
              <a:rPr lang="en-US" sz="2300" dirty="0"/>
              <a:t>The purpose of the review is to describe what was accomplished and then to use the information to determine the best course of action for moving forward.</a:t>
            </a:r>
            <a:endParaRPr lang="en-US" dirty="0"/>
          </a:p>
        </p:txBody>
      </p:sp>
    </p:spTree>
    <p:extLst>
      <p:ext uri="{BB962C8B-B14F-4D97-AF65-F5344CB8AC3E}">
        <p14:creationId xmlns:p14="http://schemas.microsoft.com/office/powerpoint/2010/main" val="3037673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7057348" cy="485698"/>
          </a:xfrm>
        </p:spPr>
        <p:txBody>
          <a:bodyPr>
            <a:normAutofit fontScale="90000"/>
          </a:bodyPr>
          <a:lstStyle/>
          <a:p>
            <a:pPr>
              <a:lnSpc>
                <a:spcPct val="100000"/>
              </a:lnSpc>
              <a:spcBef>
                <a:spcPts val="400"/>
              </a:spcBef>
            </a:pPr>
            <a:r>
              <a:rPr lang="en-US" sz="2800" dirty="0"/>
              <a:t>Sprint Review – Determine Who Does What</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Demonstrate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The sprint review is frequently mislabeled the “sprint demo” or just “the demo.”</a:t>
            </a:r>
          </a:p>
          <a:p>
            <a:pPr marL="342900" indent="-342900">
              <a:lnSpc>
                <a:spcPct val="100000"/>
              </a:lnSpc>
              <a:spcBef>
                <a:spcPts val="400"/>
              </a:spcBef>
              <a:buFont typeface="Arial" panose="020B0604020202020204" pitchFamily="34" charset="0"/>
              <a:buChar char="•"/>
            </a:pPr>
            <a:r>
              <a:rPr lang="en-US" sz="2300" dirty="0"/>
              <a:t>Although a demonstration is quite helpful in the sprint review, the demo is not the aim of the sprint review.</a:t>
            </a:r>
          </a:p>
          <a:p>
            <a:pPr marL="342900" indent="-342900">
              <a:lnSpc>
                <a:spcPct val="100000"/>
              </a:lnSpc>
              <a:spcBef>
                <a:spcPts val="400"/>
              </a:spcBef>
              <a:buFont typeface="Arial" panose="020B0604020202020204" pitchFamily="34" charset="0"/>
              <a:buChar char="•"/>
            </a:pPr>
            <a:r>
              <a:rPr lang="en-US" sz="2300" dirty="0"/>
              <a:t>The most important aspect of the sprint review is in-depth conversation and collaboration among the participants to enable productive adaptations to surface and be exploited. </a:t>
            </a:r>
          </a:p>
          <a:p>
            <a:pPr marL="342900" indent="-342900">
              <a:lnSpc>
                <a:spcPct val="100000"/>
              </a:lnSpc>
              <a:spcBef>
                <a:spcPts val="400"/>
              </a:spcBef>
              <a:buFont typeface="Arial" panose="020B0604020202020204" pitchFamily="34" charset="0"/>
              <a:buChar char="•"/>
            </a:pPr>
            <a:r>
              <a:rPr lang="en-US" sz="2300" dirty="0"/>
              <a:t>The demonstration of what actually got built is simply a very efficient way to energize that conversation around something concrete. </a:t>
            </a:r>
          </a:p>
          <a:p>
            <a:pPr marL="342900" indent="-342900">
              <a:lnSpc>
                <a:spcPct val="100000"/>
              </a:lnSpc>
              <a:spcBef>
                <a:spcPts val="400"/>
              </a:spcBef>
              <a:buFont typeface="Arial" panose="020B0604020202020204" pitchFamily="34" charset="0"/>
              <a:buChar char="•"/>
            </a:pPr>
            <a:r>
              <a:rPr lang="en-US" sz="2300" dirty="0"/>
              <a:t>Nothing provides focus to the conversation like being able to actually see how something works.</a:t>
            </a:r>
            <a:endParaRPr lang="en-US" dirty="0"/>
          </a:p>
        </p:txBody>
      </p:sp>
    </p:spTree>
    <p:extLst>
      <p:ext uri="{BB962C8B-B14F-4D97-AF65-F5344CB8AC3E}">
        <p14:creationId xmlns:p14="http://schemas.microsoft.com/office/powerpoint/2010/main" val="1589045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7057348" cy="485698"/>
          </a:xfrm>
        </p:spPr>
        <p:txBody>
          <a:bodyPr>
            <a:normAutofit fontScale="90000"/>
          </a:bodyPr>
          <a:lstStyle/>
          <a:p>
            <a:pPr>
              <a:lnSpc>
                <a:spcPct val="100000"/>
              </a:lnSpc>
              <a:spcBef>
                <a:spcPts val="400"/>
              </a:spcBef>
            </a:pPr>
            <a:r>
              <a:rPr lang="en-US" sz="2800" dirty="0"/>
              <a:t>Sprint Review – Determine Who Does What</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Demonstrate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As determined in the prework, one or more Scrum team members will demonstrate all relevant aspects of the product increment that was built during the sprint. </a:t>
            </a:r>
          </a:p>
          <a:p>
            <a:pPr marL="342900" indent="-342900">
              <a:lnSpc>
                <a:spcPct val="100000"/>
              </a:lnSpc>
              <a:spcBef>
                <a:spcPts val="400"/>
              </a:spcBef>
              <a:buFont typeface="Arial" panose="020B0604020202020204" pitchFamily="34" charset="0"/>
              <a:buChar char="•"/>
            </a:pPr>
            <a:r>
              <a:rPr lang="en-US" sz="2300" dirty="0"/>
              <a:t>What if there is nothing to demo? </a:t>
            </a:r>
          </a:p>
          <a:p>
            <a:pPr marL="800089" lvl="1" indent="-342900">
              <a:lnSpc>
                <a:spcPct val="100000"/>
              </a:lnSpc>
              <a:spcBef>
                <a:spcPts val="400"/>
              </a:spcBef>
              <a:buFont typeface="Arial" panose="020B0604020202020204" pitchFamily="34" charset="0"/>
              <a:buChar char="•"/>
            </a:pPr>
            <a:r>
              <a:rPr lang="en-US" sz="1800" dirty="0"/>
              <a:t>If the team didn’t get anything done and there is truly nothing to show, the sprint review will likely focus on why nothing got done and how the future work will be affected by the lack of progress during this sprint. </a:t>
            </a:r>
          </a:p>
          <a:p>
            <a:pPr marL="800089" lvl="1" indent="-342900">
              <a:lnSpc>
                <a:spcPct val="100000"/>
              </a:lnSpc>
              <a:spcBef>
                <a:spcPts val="400"/>
              </a:spcBef>
              <a:buFont typeface="Arial" panose="020B0604020202020204" pitchFamily="34" charset="0"/>
              <a:buChar char="•"/>
            </a:pPr>
            <a:r>
              <a:rPr lang="en-US" sz="1800" dirty="0"/>
              <a:t>Suppose, for instance, that the team did only architectural development work this sprint (built “glue code”). In that case, the development team might argue that demonstrating glue code doesn’t make any sense or isn’t practical. </a:t>
            </a:r>
          </a:p>
          <a:p>
            <a:pPr marL="800089" lvl="1" indent="-342900">
              <a:lnSpc>
                <a:spcPct val="100000"/>
              </a:lnSpc>
              <a:spcBef>
                <a:spcPts val="400"/>
              </a:spcBef>
              <a:buFont typeface="Arial" panose="020B0604020202020204" pitchFamily="34" charset="0"/>
              <a:buChar char="•"/>
            </a:pPr>
            <a:r>
              <a:rPr lang="en-US" sz="1800" dirty="0"/>
              <a:t>For the team to work exclusively on “glue code,” it would have needed to convince the product owner to allow only technical product backlog items into the sprint. </a:t>
            </a:r>
          </a:p>
          <a:p>
            <a:pPr marL="800089" lvl="1" indent="-342900">
              <a:lnSpc>
                <a:spcPct val="100000"/>
              </a:lnSpc>
              <a:spcBef>
                <a:spcPts val="400"/>
              </a:spcBef>
              <a:buFont typeface="Arial" panose="020B0604020202020204" pitchFamily="34" charset="0"/>
              <a:buChar char="•"/>
            </a:pPr>
            <a:r>
              <a:rPr lang="en-US" sz="1800" dirty="0"/>
              <a:t>Therefore, the product owner would vouch for the need to spend resources on this activity.</a:t>
            </a:r>
          </a:p>
        </p:txBody>
      </p:sp>
    </p:spTree>
    <p:extLst>
      <p:ext uri="{BB962C8B-B14F-4D97-AF65-F5344CB8AC3E}">
        <p14:creationId xmlns:p14="http://schemas.microsoft.com/office/powerpoint/2010/main" val="36382769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7057348" cy="485698"/>
          </a:xfrm>
        </p:spPr>
        <p:txBody>
          <a:bodyPr>
            <a:normAutofit fontScale="90000"/>
          </a:bodyPr>
          <a:lstStyle/>
          <a:p>
            <a:pPr>
              <a:lnSpc>
                <a:spcPct val="100000"/>
              </a:lnSpc>
              <a:spcBef>
                <a:spcPts val="400"/>
              </a:spcBef>
            </a:pPr>
            <a:r>
              <a:rPr lang="en-US" sz="2800" dirty="0"/>
              <a:t>Sprint Review – Determine Who Does What</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Discuss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Demonstrating the product increment becomes the focal point for having an in-depth conversation. </a:t>
            </a:r>
          </a:p>
          <a:p>
            <a:pPr marL="342900" indent="-342900">
              <a:lnSpc>
                <a:spcPct val="100000"/>
              </a:lnSpc>
              <a:spcBef>
                <a:spcPts val="400"/>
              </a:spcBef>
              <a:buFont typeface="Arial" panose="020B0604020202020204" pitchFamily="34" charset="0"/>
              <a:buChar char="•"/>
            </a:pPr>
            <a:r>
              <a:rPr lang="en-US" sz="2300" dirty="0"/>
              <a:t>Observation, comments, and reasonable discussion regarding the product and direction are strongly encouraged among the participants. </a:t>
            </a:r>
          </a:p>
          <a:p>
            <a:pPr marL="342900" indent="-342900">
              <a:lnSpc>
                <a:spcPct val="100000"/>
              </a:lnSpc>
              <a:spcBef>
                <a:spcPts val="400"/>
              </a:spcBef>
              <a:buFont typeface="Arial" panose="020B0604020202020204" pitchFamily="34" charset="0"/>
              <a:buChar char="•"/>
            </a:pPr>
            <a:r>
              <a:rPr lang="en-US" sz="2300" dirty="0"/>
              <a:t>The sprint review, however, is not the place for deep problem solving; that type of work should be deferred to another meeting.</a:t>
            </a:r>
          </a:p>
          <a:p>
            <a:pPr marL="342900" indent="-342900">
              <a:lnSpc>
                <a:spcPct val="100000"/>
              </a:lnSpc>
              <a:spcBef>
                <a:spcPts val="400"/>
              </a:spcBef>
              <a:buFont typeface="Arial" panose="020B0604020202020204" pitchFamily="34" charset="0"/>
              <a:buChar char="•"/>
            </a:pPr>
            <a:r>
              <a:rPr lang="en-US" sz="2300" dirty="0"/>
              <a:t>Vigorous discussion allows participants who aren’t on the Scrum team to ask questions, understand the current state of the product, and help guide its direction.</a:t>
            </a:r>
          </a:p>
          <a:p>
            <a:pPr marL="342900" indent="-342900">
              <a:lnSpc>
                <a:spcPct val="100000"/>
              </a:lnSpc>
              <a:spcBef>
                <a:spcPts val="400"/>
              </a:spcBef>
              <a:buFont typeface="Arial" panose="020B0604020202020204" pitchFamily="34" charset="0"/>
              <a:buChar char="•"/>
            </a:pPr>
            <a:r>
              <a:rPr lang="en-US" sz="2300" dirty="0"/>
              <a:t>At the same time, the Scrum team members gain a deeper appreciation for the business and marketing side of their product by getting feedback on the convergence of the product toward delighted customers or users.</a:t>
            </a:r>
            <a:endParaRPr lang="en-US" sz="1800" dirty="0"/>
          </a:p>
        </p:txBody>
      </p:sp>
    </p:spTree>
    <p:extLst>
      <p:ext uri="{BB962C8B-B14F-4D97-AF65-F5344CB8AC3E}">
        <p14:creationId xmlns:p14="http://schemas.microsoft.com/office/powerpoint/2010/main" val="1418595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7057348" cy="485698"/>
          </a:xfrm>
        </p:spPr>
        <p:txBody>
          <a:bodyPr>
            <a:normAutofit fontScale="90000"/>
          </a:bodyPr>
          <a:lstStyle/>
          <a:p>
            <a:pPr>
              <a:lnSpc>
                <a:spcPct val="100000"/>
              </a:lnSpc>
              <a:spcBef>
                <a:spcPts val="400"/>
              </a:spcBef>
            </a:pPr>
            <a:r>
              <a:rPr lang="en-US" sz="2800" dirty="0"/>
              <a:t>Sprint Review – Determine Who Does What</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Adapt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Through demonstration and discussion, the team is able to ask and answer questions, including the following:</a:t>
            </a:r>
          </a:p>
          <a:p>
            <a:pPr marL="800089" lvl="1" indent="-342900">
              <a:lnSpc>
                <a:spcPct val="100000"/>
              </a:lnSpc>
              <a:spcBef>
                <a:spcPts val="400"/>
              </a:spcBef>
              <a:buFont typeface="Arial" panose="020B0604020202020204" pitchFamily="34" charset="0"/>
              <a:buChar char="•"/>
            </a:pPr>
            <a:r>
              <a:rPr lang="en-US" dirty="0"/>
              <a:t>Do the stakeholders like what they see?</a:t>
            </a:r>
          </a:p>
          <a:p>
            <a:pPr marL="800089" lvl="1" indent="-342900">
              <a:lnSpc>
                <a:spcPct val="100000"/>
              </a:lnSpc>
              <a:spcBef>
                <a:spcPts val="400"/>
              </a:spcBef>
              <a:buFont typeface="Arial" panose="020B0604020202020204" pitchFamily="34" charset="0"/>
              <a:buChar char="•"/>
            </a:pPr>
            <a:r>
              <a:rPr lang="en-US" dirty="0"/>
              <a:t>Do they want to see changes?</a:t>
            </a:r>
          </a:p>
          <a:p>
            <a:pPr marL="800089" lvl="1" indent="-342900">
              <a:lnSpc>
                <a:spcPct val="100000"/>
              </a:lnSpc>
              <a:spcBef>
                <a:spcPts val="400"/>
              </a:spcBef>
              <a:buFont typeface="Arial" panose="020B0604020202020204" pitchFamily="34" charset="0"/>
              <a:buChar char="•"/>
            </a:pPr>
            <a:r>
              <a:rPr lang="en-US" dirty="0"/>
              <a:t>Is what we’re building still a good idea in the marketplace or to our internal customers?</a:t>
            </a:r>
          </a:p>
          <a:p>
            <a:pPr marL="800089" lvl="1" indent="-342900">
              <a:lnSpc>
                <a:spcPct val="100000"/>
              </a:lnSpc>
              <a:spcBef>
                <a:spcPts val="400"/>
              </a:spcBef>
              <a:buFont typeface="Arial" panose="020B0604020202020204" pitchFamily="34" charset="0"/>
              <a:buChar char="•"/>
            </a:pPr>
            <a:r>
              <a:rPr lang="en-US" dirty="0"/>
              <a:t>Are we missing an important feature?</a:t>
            </a:r>
          </a:p>
          <a:p>
            <a:pPr marL="800089" lvl="1" indent="-342900">
              <a:lnSpc>
                <a:spcPct val="100000"/>
              </a:lnSpc>
              <a:spcBef>
                <a:spcPts val="400"/>
              </a:spcBef>
              <a:buFont typeface="Arial" panose="020B0604020202020204" pitchFamily="34" charset="0"/>
              <a:buChar char="•"/>
            </a:pPr>
            <a:r>
              <a:rPr lang="en-US" dirty="0"/>
              <a:t>Are we overdeveloping/investing in a feature where we don’t have to?</a:t>
            </a:r>
          </a:p>
          <a:p>
            <a:pPr marL="342900" indent="-342900">
              <a:lnSpc>
                <a:spcPct val="100000"/>
              </a:lnSpc>
              <a:spcBef>
                <a:spcPts val="400"/>
              </a:spcBef>
              <a:buFont typeface="Arial" panose="020B0604020202020204" pitchFamily="34" charset="0"/>
              <a:buChar char="•"/>
            </a:pPr>
            <a:r>
              <a:rPr lang="en-US" sz="2300" dirty="0"/>
              <a:t>Asking and answering these questions provides input on how to adapt the product backlog and release plans.</a:t>
            </a:r>
          </a:p>
          <a:p>
            <a:pPr marL="342900" indent="-342900">
              <a:lnSpc>
                <a:spcPct val="100000"/>
              </a:lnSpc>
              <a:spcBef>
                <a:spcPts val="400"/>
              </a:spcBef>
              <a:buFont typeface="Arial" panose="020B0604020202020204" pitchFamily="34" charset="0"/>
              <a:buChar char="•"/>
            </a:pPr>
            <a:r>
              <a:rPr lang="en-US" sz="2300" dirty="0"/>
              <a:t>The sprint review gives us an opportunity to identify ways to adapt, to respond to change, when it is still affordable to do so—at the end of every single sprint.</a:t>
            </a:r>
          </a:p>
        </p:txBody>
      </p:sp>
    </p:spTree>
    <p:extLst>
      <p:ext uri="{BB962C8B-B14F-4D97-AF65-F5344CB8AC3E}">
        <p14:creationId xmlns:p14="http://schemas.microsoft.com/office/powerpoint/2010/main" val="1482604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7057348" cy="485698"/>
          </a:xfrm>
        </p:spPr>
        <p:txBody>
          <a:bodyPr>
            <a:normAutofit fontScale="90000"/>
          </a:bodyPr>
          <a:lstStyle/>
          <a:p>
            <a:pPr>
              <a:lnSpc>
                <a:spcPct val="100000"/>
              </a:lnSpc>
              <a:spcBef>
                <a:spcPts val="400"/>
              </a:spcBef>
            </a:pPr>
            <a:r>
              <a:rPr lang="en-US" sz="2800" dirty="0"/>
              <a:t>Sprint Review – Sprint Review Issues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377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Common issues encountered during Sprint Review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256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Sprint reviews, however, are not without issues. </a:t>
            </a:r>
          </a:p>
          <a:p>
            <a:pPr marL="342900" indent="-342900">
              <a:lnSpc>
                <a:spcPct val="100000"/>
              </a:lnSpc>
              <a:spcBef>
                <a:spcPts val="400"/>
              </a:spcBef>
              <a:buFont typeface="Arial" panose="020B0604020202020204" pitchFamily="34" charset="0"/>
              <a:buChar char="•"/>
            </a:pPr>
            <a:r>
              <a:rPr lang="en-US" sz="2300" dirty="0"/>
              <a:t>Common issues with many organizations using Scrum, include those related to sign-offs, lack of attendance, and large projects.</a:t>
            </a:r>
          </a:p>
        </p:txBody>
      </p:sp>
    </p:spTree>
    <p:extLst>
      <p:ext uri="{BB962C8B-B14F-4D97-AF65-F5344CB8AC3E}">
        <p14:creationId xmlns:p14="http://schemas.microsoft.com/office/powerpoint/2010/main" val="1651577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7057348" cy="485698"/>
          </a:xfrm>
        </p:spPr>
        <p:txBody>
          <a:bodyPr>
            <a:normAutofit fontScale="90000"/>
          </a:bodyPr>
          <a:lstStyle/>
          <a:p>
            <a:pPr>
              <a:lnSpc>
                <a:spcPct val="100000"/>
              </a:lnSpc>
              <a:spcBef>
                <a:spcPts val="400"/>
              </a:spcBef>
            </a:pPr>
            <a:r>
              <a:rPr lang="en-US" sz="2800" dirty="0"/>
              <a:t>Sprint Review – Sprint Review Issues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198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Sign-offs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685926"/>
            <a:ext cx="10614586" cy="4371974"/>
          </a:xfrm>
        </p:spPr>
        <p:txBody>
          <a:bodyPr/>
          <a:lstStyle/>
          <a:p>
            <a:pPr marL="342900" indent="-342900">
              <a:lnSpc>
                <a:spcPct val="100000"/>
              </a:lnSpc>
              <a:spcBef>
                <a:spcPts val="400"/>
              </a:spcBef>
              <a:buFont typeface="Arial" panose="020B0604020202020204" pitchFamily="34" charset="0"/>
              <a:buChar char="•"/>
            </a:pPr>
            <a:r>
              <a:rPr lang="en-US" sz="2300" dirty="0"/>
              <a:t>Sign-offs can be problematic to coordinate in sprint reviews. </a:t>
            </a:r>
          </a:p>
          <a:p>
            <a:pPr marL="800089" lvl="1" indent="-342900">
              <a:lnSpc>
                <a:spcPct val="100000"/>
              </a:lnSpc>
              <a:spcBef>
                <a:spcPts val="400"/>
              </a:spcBef>
              <a:buFont typeface="Arial" panose="020B0604020202020204" pitchFamily="34" charset="0"/>
              <a:buChar char="•"/>
            </a:pPr>
            <a:r>
              <a:rPr lang="en-US" dirty="0"/>
              <a:t>Before the sprint review even begins, the product owner must review the work to determine if it is done (meets the agreed-upon definition of done). </a:t>
            </a:r>
          </a:p>
          <a:p>
            <a:pPr marL="800089" lvl="1" indent="-342900">
              <a:lnSpc>
                <a:spcPct val="100000"/>
              </a:lnSpc>
              <a:spcBef>
                <a:spcPts val="400"/>
              </a:spcBef>
              <a:buFont typeface="Arial" panose="020B0604020202020204" pitchFamily="34" charset="0"/>
              <a:buChar char="•"/>
            </a:pPr>
            <a:r>
              <a:rPr lang="en-US" dirty="0"/>
              <a:t>The sprint review, therefore, should not be a formal approval or sign-off event; instead, the product backlog items should have already been “approved” by the product owner before the sprint review starts.</a:t>
            </a:r>
          </a:p>
          <a:p>
            <a:pPr marL="342900" indent="-342900">
              <a:lnSpc>
                <a:spcPct val="100000"/>
              </a:lnSpc>
              <a:spcBef>
                <a:spcPts val="400"/>
              </a:spcBef>
              <a:buFont typeface="Arial" panose="020B0604020202020204" pitchFamily="34" charset="0"/>
              <a:buChar char="•"/>
            </a:pPr>
            <a:r>
              <a:rPr lang="en-US" sz="2300" dirty="0"/>
              <a:t>Let’s say, however, that during the sprint review a senior-level stakeholder disagrees—he believes the product backlog item is not done. </a:t>
            </a:r>
          </a:p>
          <a:p>
            <a:pPr marL="800089" lvl="1" indent="-342900">
              <a:lnSpc>
                <a:spcPct val="100000"/>
              </a:lnSpc>
              <a:spcBef>
                <a:spcPts val="400"/>
              </a:spcBef>
              <a:buFont typeface="Arial" panose="020B0604020202020204" pitchFamily="34" charset="0"/>
              <a:buChar char="•"/>
            </a:pPr>
            <a:r>
              <a:rPr lang="en-US" dirty="0"/>
              <a:t>While that feedback is valuable, if the product owner declared the original work done, it is done. The product owner has to be the empowered central point of product leadership. </a:t>
            </a:r>
          </a:p>
          <a:p>
            <a:pPr marL="800089" lvl="1" indent="-342900">
              <a:lnSpc>
                <a:spcPct val="100000"/>
              </a:lnSpc>
              <a:spcBef>
                <a:spcPts val="400"/>
              </a:spcBef>
              <a:buFont typeface="Arial" panose="020B0604020202020204" pitchFamily="34" charset="0"/>
              <a:buChar char="•"/>
            </a:pPr>
            <a:r>
              <a:rPr lang="en-US" dirty="0"/>
              <a:t>For this to be true, the product owner must be in a position to definitively approve or reject work and can’t have that authority usurped by a sprint review participant—no matter how senior.</a:t>
            </a:r>
          </a:p>
        </p:txBody>
      </p:sp>
    </p:spTree>
    <p:extLst>
      <p:ext uri="{BB962C8B-B14F-4D97-AF65-F5344CB8AC3E}">
        <p14:creationId xmlns:p14="http://schemas.microsoft.com/office/powerpoint/2010/main" val="1175417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7057348" cy="485698"/>
          </a:xfrm>
        </p:spPr>
        <p:txBody>
          <a:bodyPr>
            <a:normAutofit fontScale="90000"/>
          </a:bodyPr>
          <a:lstStyle/>
          <a:p>
            <a:pPr>
              <a:lnSpc>
                <a:spcPct val="100000"/>
              </a:lnSpc>
              <a:spcBef>
                <a:spcPts val="400"/>
              </a:spcBef>
            </a:pPr>
            <a:r>
              <a:rPr lang="en-US" sz="2800" dirty="0"/>
              <a:t>Sprint Review – Sprint Review Issues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198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Sporadic Attendance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685926"/>
            <a:ext cx="10614586" cy="4371974"/>
          </a:xfrm>
        </p:spPr>
        <p:txBody>
          <a:bodyPr/>
          <a:lstStyle/>
          <a:p>
            <a:pPr marL="342900" indent="-342900">
              <a:lnSpc>
                <a:spcPct val="100000"/>
              </a:lnSpc>
              <a:spcBef>
                <a:spcPts val="400"/>
              </a:spcBef>
              <a:buFont typeface="Arial" panose="020B0604020202020204" pitchFamily="34" charset="0"/>
              <a:buChar char="•"/>
            </a:pPr>
            <a:r>
              <a:rPr lang="en-US" sz="2400" dirty="0"/>
              <a:t>The sprint review needs to be viewed as a critical inspect-and-adapt activity, one that is worth people’s time to attend. Still, some organizations suffer from sporadic attendance.</a:t>
            </a:r>
          </a:p>
          <a:p>
            <a:pPr marL="342900" indent="-342900">
              <a:lnSpc>
                <a:spcPct val="100000"/>
              </a:lnSpc>
              <a:spcBef>
                <a:spcPts val="400"/>
              </a:spcBef>
              <a:buFont typeface="Arial" panose="020B0604020202020204" pitchFamily="34" charset="0"/>
              <a:buChar char="•"/>
            </a:pPr>
            <a:r>
              <a:rPr lang="en-US" sz="2400" dirty="0"/>
              <a:t>Common causes (e.g. excuses) for sporadic attendance include:</a:t>
            </a:r>
          </a:p>
          <a:p>
            <a:pPr marL="800089" lvl="1" indent="-342900">
              <a:lnSpc>
                <a:spcPct val="100000"/>
              </a:lnSpc>
              <a:spcBef>
                <a:spcPts val="400"/>
              </a:spcBef>
              <a:buFont typeface="Arial" panose="020B0604020202020204" pitchFamily="34" charset="0"/>
              <a:buChar char="•"/>
            </a:pPr>
            <a:r>
              <a:rPr lang="en-US" dirty="0"/>
              <a:t>Stakeholders have so much on their plates that other “higher-priority” commitments prevent them from attending sprint reviews. </a:t>
            </a:r>
            <a:endParaRPr lang="en-US" sz="1600" dirty="0"/>
          </a:p>
          <a:p>
            <a:pPr marL="800089" lvl="1" indent="-342900">
              <a:lnSpc>
                <a:spcPct val="100000"/>
              </a:lnSpc>
              <a:spcBef>
                <a:spcPts val="400"/>
              </a:spcBef>
              <a:buFont typeface="Arial" panose="020B0604020202020204" pitchFamily="34" charset="0"/>
              <a:buChar char="•"/>
            </a:pPr>
            <a:r>
              <a:rPr lang="en-US" dirty="0"/>
              <a:t>People not believing that the Scrum team can produce anything worth reviewing in a few weeks’ time. </a:t>
            </a:r>
          </a:p>
        </p:txBody>
      </p:sp>
    </p:spTree>
    <p:extLst>
      <p:ext uri="{BB962C8B-B14F-4D97-AF65-F5344CB8AC3E}">
        <p14:creationId xmlns:p14="http://schemas.microsoft.com/office/powerpoint/2010/main" val="3648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7057348" cy="485698"/>
          </a:xfrm>
        </p:spPr>
        <p:txBody>
          <a:bodyPr>
            <a:normAutofit fontScale="90000"/>
          </a:bodyPr>
          <a:lstStyle/>
          <a:p>
            <a:pPr>
              <a:lnSpc>
                <a:spcPct val="100000"/>
              </a:lnSpc>
              <a:spcBef>
                <a:spcPts val="400"/>
              </a:spcBef>
            </a:pPr>
            <a:r>
              <a:rPr lang="en-US" sz="2800" dirty="0"/>
              <a:t>Sprint Review – Sprint Review Issues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198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Large Development Efforts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685926"/>
            <a:ext cx="10614586" cy="4371974"/>
          </a:xfrm>
        </p:spPr>
        <p:txBody>
          <a:bodyPr/>
          <a:lstStyle/>
          <a:p>
            <a:pPr marL="342900" indent="-342900">
              <a:lnSpc>
                <a:spcPct val="100000"/>
              </a:lnSpc>
              <a:spcBef>
                <a:spcPts val="400"/>
              </a:spcBef>
              <a:buFont typeface="Arial" panose="020B0604020202020204" pitchFamily="34" charset="0"/>
              <a:buChar char="•"/>
            </a:pPr>
            <a:r>
              <a:rPr lang="en-US" sz="2400" dirty="0"/>
              <a:t>If you have a larger development effort with multiple Scrum teams, it might make sense to consider doing a joint sprint review. </a:t>
            </a:r>
          </a:p>
          <a:p>
            <a:pPr marL="800089" lvl="1" indent="-342900">
              <a:lnSpc>
                <a:spcPct val="100000"/>
              </a:lnSpc>
              <a:spcBef>
                <a:spcPts val="400"/>
              </a:spcBef>
              <a:buFont typeface="Arial" panose="020B0604020202020204" pitchFamily="34" charset="0"/>
              <a:buChar char="•"/>
            </a:pPr>
            <a:r>
              <a:rPr lang="en-US" dirty="0"/>
              <a:t>This is simply a review that includes the work completed by multiple highly interrelated teams.</a:t>
            </a:r>
          </a:p>
          <a:p>
            <a:pPr marL="342900" indent="-342900">
              <a:lnSpc>
                <a:spcPct val="100000"/>
              </a:lnSpc>
              <a:spcBef>
                <a:spcPts val="400"/>
              </a:spcBef>
              <a:buFont typeface="Arial" panose="020B0604020202020204" pitchFamily="34" charset="0"/>
              <a:buChar char="•"/>
            </a:pPr>
            <a:r>
              <a:rPr lang="en-US" sz="2400" dirty="0"/>
              <a:t>The benefits to this approach include:</a:t>
            </a:r>
          </a:p>
          <a:p>
            <a:pPr marL="800089" lvl="1" indent="-342900">
              <a:lnSpc>
                <a:spcPct val="100000"/>
              </a:lnSpc>
              <a:spcBef>
                <a:spcPts val="400"/>
              </a:spcBef>
              <a:buFont typeface="Arial" panose="020B0604020202020204" pitchFamily="34" charset="0"/>
              <a:buChar char="•"/>
            </a:pPr>
            <a:r>
              <a:rPr lang="en-US" dirty="0"/>
              <a:t>First, the stakeholders have to attend only one sprint review instead of several.</a:t>
            </a:r>
          </a:p>
          <a:p>
            <a:pPr marL="800089" lvl="1" indent="-342900">
              <a:lnSpc>
                <a:spcPct val="100000"/>
              </a:lnSpc>
              <a:spcBef>
                <a:spcPts val="400"/>
              </a:spcBef>
              <a:buFont typeface="Arial" panose="020B0604020202020204" pitchFamily="34" charset="0"/>
              <a:buChar char="•"/>
            </a:pPr>
            <a:r>
              <a:rPr lang="en-US" dirty="0"/>
              <a:t>Second, if the work was supposed to be integrated, it would make sense for the review to focus on the integrated work, not a collection of stand-alone increments. To achieve this goal, all teams need to make sure their definitions of done include integration testing, as they probably should anyway.</a:t>
            </a:r>
          </a:p>
          <a:p>
            <a:pPr marL="342900" indent="-342900">
              <a:lnSpc>
                <a:spcPct val="100000"/>
              </a:lnSpc>
              <a:spcBef>
                <a:spcPts val="400"/>
              </a:spcBef>
              <a:buFont typeface="Arial" panose="020B0604020202020204" pitchFamily="34" charset="0"/>
              <a:buChar char="•"/>
            </a:pPr>
            <a:r>
              <a:rPr lang="en-US" sz="2400" dirty="0"/>
              <a:t>The downside to holding a joint sprint review meeting with more than one team is that it will probably take a bit longer and might require a larger room than any one team would have needed.</a:t>
            </a:r>
            <a:endParaRPr lang="en-US" dirty="0"/>
          </a:p>
        </p:txBody>
      </p:sp>
    </p:spTree>
    <p:extLst>
      <p:ext uri="{BB962C8B-B14F-4D97-AF65-F5344CB8AC3E}">
        <p14:creationId xmlns:p14="http://schemas.microsoft.com/office/powerpoint/2010/main" val="152119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5927047" cy="485698"/>
          </a:xfrm>
        </p:spPr>
        <p:txBody>
          <a:bodyPr>
            <a:normAutofit fontScale="90000"/>
          </a:bodyPr>
          <a:lstStyle/>
          <a:p>
            <a:pPr>
              <a:lnSpc>
                <a:spcPct val="100000"/>
              </a:lnSpc>
              <a:spcBef>
                <a:spcPts val="400"/>
              </a:spcBef>
            </a:pPr>
            <a:r>
              <a:rPr lang="en-US" sz="2800" dirty="0"/>
              <a:t>Sprint Review – Closing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295400"/>
            <a:ext cx="10258986" cy="4982738"/>
          </a:xfrm>
        </p:spPr>
        <p:txBody>
          <a:bodyPr/>
          <a:lstStyle/>
          <a:p>
            <a:pPr marL="342900" indent="-342900">
              <a:lnSpc>
                <a:spcPct val="100000"/>
              </a:lnSpc>
              <a:spcBef>
                <a:spcPts val="400"/>
              </a:spcBef>
              <a:buFont typeface="Arial" panose="020B0604020202020204" pitchFamily="34" charset="0"/>
              <a:buChar char="•"/>
            </a:pPr>
            <a:r>
              <a:rPr lang="en-US" sz="2300" dirty="0"/>
              <a:t>Emphasized the purpose of the sprint review as a critical feedback loop during Scrum development. </a:t>
            </a:r>
          </a:p>
          <a:p>
            <a:pPr marL="800089" lvl="1" indent="-342900">
              <a:lnSpc>
                <a:spcPct val="100000"/>
              </a:lnSpc>
              <a:spcBef>
                <a:spcPts val="400"/>
              </a:spcBef>
              <a:buFont typeface="Arial" panose="020B0604020202020204" pitchFamily="34" charset="0"/>
              <a:buChar char="•"/>
            </a:pPr>
            <a:r>
              <a:rPr lang="en-US" dirty="0"/>
              <a:t>H</a:t>
            </a:r>
            <a:r>
              <a:rPr lang="en-US"/>
              <a:t>ow </a:t>
            </a:r>
            <a:r>
              <a:rPr lang="en-US" dirty="0"/>
              <a:t>it involves a diverse set of participants, whose goal is to inspect and adapt the current product. </a:t>
            </a:r>
          </a:p>
          <a:p>
            <a:pPr marL="800089" lvl="1" indent="-342900">
              <a:lnSpc>
                <a:spcPct val="100000"/>
              </a:lnSpc>
              <a:spcBef>
                <a:spcPts val="400"/>
              </a:spcBef>
              <a:buFont typeface="Arial" panose="020B0604020202020204" pitchFamily="34" charset="0"/>
              <a:buChar char="•"/>
            </a:pPr>
            <a:r>
              <a:rPr lang="en-US" dirty="0"/>
              <a:t>During the sprint review the Scrum team provides a synopsis of what took place and what was accomplished during the sprint. </a:t>
            </a:r>
          </a:p>
          <a:p>
            <a:pPr marL="800089" lvl="1" indent="-342900">
              <a:lnSpc>
                <a:spcPct val="100000"/>
              </a:lnSpc>
              <a:spcBef>
                <a:spcPts val="400"/>
              </a:spcBef>
              <a:buFont typeface="Arial" panose="020B0604020202020204" pitchFamily="34" charset="0"/>
              <a:buChar char="•"/>
            </a:pPr>
            <a:r>
              <a:rPr lang="en-US" dirty="0"/>
              <a:t>It also provides a demonstration of the product increment produced during the sprint. </a:t>
            </a:r>
          </a:p>
          <a:p>
            <a:pPr marL="800089" lvl="1" indent="-342900">
              <a:lnSpc>
                <a:spcPct val="100000"/>
              </a:lnSpc>
              <a:spcBef>
                <a:spcPts val="400"/>
              </a:spcBef>
              <a:buFont typeface="Arial" panose="020B0604020202020204" pitchFamily="34" charset="0"/>
              <a:buChar char="•"/>
            </a:pPr>
            <a:r>
              <a:rPr lang="en-US" dirty="0"/>
              <a:t>A vigorous discussion among the participants takes place; questions, observations, and suggestions are highly encouraged. </a:t>
            </a:r>
          </a:p>
          <a:p>
            <a:pPr marL="800089" lvl="1" indent="-342900">
              <a:lnSpc>
                <a:spcPct val="100000"/>
              </a:lnSpc>
              <a:spcBef>
                <a:spcPts val="400"/>
              </a:spcBef>
              <a:buFont typeface="Arial" panose="020B0604020202020204" pitchFamily="34" charset="0"/>
              <a:buChar char="•"/>
            </a:pPr>
            <a:r>
              <a:rPr lang="en-US" dirty="0"/>
              <a:t>Based on this discussion, the product backlog will be groomed and the release plan updated.</a:t>
            </a:r>
          </a:p>
        </p:txBody>
      </p:sp>
    </p:spTree>
    <p:extLst>
      <p:ext uri="{BB962C8B-B14F-4D97-AF65-F5344CB8AC3E}">
        <p14:creationId xmlns:p14="http://schemas.microsoft.com/office/powerpoint/2010/main" val="1890426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Sprint Execution</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Outline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Daily Scrum</a:t>
            </a:r>
          </a:p>
          <a:p>
            <a:pPr marL="342900" indent="-342900">
              <a:lnSpc>
                <a:spcPct val="100000"/>
              </a:lnSpc>
              <a:spcBef>
                <a:spcPts val="400"/>
              </a:spcBef>
              <a:buFont typeface="Arial" panose="020B0604020202020204" pitchFamily="34" charset="0"/>
              <a:buChar char="•"/>
            </a:pPr>
            <a:r>
              <a:rPr lang="en-US" sz="2400" dirty="0"/>
              <a:t>Task Performance—Technical Practices</a:t>
            </a:r>
          </a:p>
          <a:p>
            <a:pPr marL="342900" indent="-342900">
              <a:lnSpc>
                <a:spcPct val="100000"/>
              </a:lnSpc>
              <a:spcBef>
                <a:spcPts val="400"/>
              </a:spcBef>
              <a:buFont typeface="Arial" panose="020B0604020202020204" pitchFamily="34" charset="0"/>
              <a:buChar char="•"/>
            </a:pPr>
            <a:r>
              <a:rPr lang="en-US" sz="2400" dirty="0"/>
              <a:t>Communicating</a:t>
            </a:r>
          </a:p>
          <a:p>
            <a:pPr marL="800089" lvl="1" indent="-342900">
              <a:lnSpc>
                <a:spcPct val="100000"/>
              </a:lnSpc>
              <a:spcBef>
                <a:spcPts val="400"/>
              </a:spcBef>
              <a:buFont typeface="Arial" panose="020B0604020202020204" pitchFamily="34" charset="0"/>
              <a:buChar char="•"/>
            </a:pPr>
            <a:r>
              <a:rPr lang="en-US" dirty="0"/>
              <a:t>Task Board</a:t>
            </a:r>
          </a:p>
          <a:p>
            <a:pPr marL="800089" lvl="1" indent="-342900">
              <a:lnSpc>
                <a:spcPct val="100000"/>
              </a:lnSpc>
              <a:spcBef>
                <a:spcPts val="400"/>
              </a:spcBef>
              <a:buFont typeface="Arial" panose="020B0604020202020204" pitchFamily="34" charset="0"/>
              <a:buChar char="•"/>
            </a:pPr>
            <a:r>
              <a:rPr lang="en-US" dirty="0"/>
              <a:t>Sprint Burndown Chart</a:t>
            </a:r>
          </a:p>
          <a:p>
            <a:pPr marL="800089" lvl="1" indent="-342900">
              <a:lnSpc>
                <a:spcPct val="100000"/>
              </a:lnSpc>
              <a:spcBef>
                <a:spcPts val="400"/>
              </a:spcBef>
              <a:buFont typeface="Arial" panose="020B0604020202020204" pitchFamily="34" charset="0"/>
              <a:buChar char="•"/>
            </a:pPr>
            <a:r>
              <a:rPr lang="en-US" dirty="0"/>
              <a:t>Sprint Burnup Chart</a:t>
            </a:r>
          </a:p>
          <a:p>
            <a:pPr marL="342900" indent="-342900">
              <a:lnSpc>
                <a:spcPct val="100000"/>
              </a:lnSpc>
              <a:spcBef>
                <a:spcPts val="400"/>
              </a:spcBef>
              <a:buFont typeface="Arial" panose="020B0604020202020204" pitchFamily="34" charset="0"/>
              <a:buChar char="•"/>
            </a:pPr>
            <a:r>
              <a:rPr lang="en-US" sz="2400" dirty="0"/>
              <a:t>Closing</a:t>
            </a:r>
          </a:p>
        </p:txBody>
      </p:sp>
    </p:spTree>
    <p:extLst>
      <p:ext uri="{BB962C8B-B14F-4D97-AF65-F5344CB8AC3E}">
        <p14:creationId xmlns:p14="http://schemas.microsoft.com/office/powerpoint/2010/main" val="36215577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Sources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2336032"/>
            <a:ext cx="10226739" cy="3881888"/>
          </a:xfrm>
        </p:spPr>
        <p:txBody>
          <a:bodyPr/>
          <a:lstStyle/>
          <a:p>
            <a:pPr algn="ctr">
              <a:lnSpc>
                <a:spcPct val="100000"/>
              </a:lnSpc>
              <a:spcBef>
                <a:spcPts val="400"/>
              </a:spcBef>
            </a:pPr>
            <a:r>
              <a:rPr lang="en-US" sz="2400" dirty="0"/>
              <a:t>Unless otherwise noted, all material in these slides were used from the textbook for this course:</a:t>
            </a:r>
          </a:p>
          <a:p>
            <a:pPr algn="ctr">
              <a:lnSpc>
                <a:spcPct val="100000"/>
              </a:lnSpc>
              <a:spcBef>
                <a:spcPts val="400"/>
              </a:spcBef>
            </a:pPr>
            <a:endParaRPr lang="en-US" sz="2400" dirty="0"/>
          </a:p>
          <a:p>
            <a:pPr algn="ctr">
              <a:lnSpc>
                <a:spcPct val="100000"/>
              </a:lnSpc>
              <a:spcBef>
                <a:spcPts val="400"/>
              </a:spcBef>
            </a:pPr>
            <a:r>
              <a:rPr lang="en-US" sz="2400" dirty="0"/>
              <a:t>Rubin, Kenneth S., Essential Scrum: A Practical Guide to the Most</a:t>
            </a:r>
          </a:p>
          <a:p>
            <a:pPr algn="ctr">
              <a:lnSpc>
                <a:spcPct val="100000"/>
              </a:lnSpc>
              <a:spcBef>
                <a:spcPts val="400"/>
              </a:spcBef>
            </a:pPr>
            <a:r>
              <a:rPr lang="en-US" sz="2400" dirty="0"/>
              <a:t>Popular Agile Process, 1st Edition. Addison-Wesley Professional; 1</a:t>
            </a:r>
            <a:r>
              <a:rPr lang="en-US" sz="2400" baseline="30000" dirty="0"/>
              <a:t>st</a:t>
            </a:r>
            <a:r>
              <a:rPr lang="en-US" sz="2400" dirty="0"/>
              <a:t> </a:t>
            </a:r>
          </a:p>
          <a:p>
            <a:pPr algn="ctr">
              <a:lnSpc>
                <a:spcPct val="100000"/>
              </a:lnSpc>
              <a:spcBef>
                <a:spcPts val="400"/>
              </a:spcBef>
            </a:pPr>
            <a:r>
              <a:rPr lang="en-US" sz="2400" dirty="0"/>
              <a:t>edition (August 5, 2012). ISBN-13: 978-0137043293.</a:t>
            </a:r>
          </a:p>
        </p:txBody>
      </p:sp>
      <p:sp>
        <p:nvSpPr>
          <p:cNvPr id="4" name="Title 2">
            <a:extLst>
              <a:ext uri="{FF2B5EF4-FFF2-40B4-BE49-F238E27FC236}">
                <a16:creationId xmlns:a16="http://schemas.microsoft.com/office/drawing/2014/main" id="{EB77A96F-EBAE-2247-92F3-2C695D889317}"/>
              </a:ext>
            </a:extLst>
          </p:cNvPr>
          <p:cNvSpPr txBox="1">
            <a:spLocks/>
          </p:cNvSpPr>
          <p:nvPr/>
        </p:nvSpPr>
        <p:spPr>
          <a:xfrm>
            <a:off x="4550453" y="314090"/>
            <a:ext cx="528627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Review</a:t>
            </a:r>
          </a:p>
        </p:txBody>
      </p:sp>
    </p:spTree>
    <p:extLst>
      <p:ext uri="{BB962C8B-B14F-4D97-AF65-F5344CB8AC3E}">
        <p14:creationId xmlns:p14="http://schemas.microsoft.com/office/powerpoint/2010/main" val="4076746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Sprint Execution - Overview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330036"/>
            <a:ext cx="9544688" cy="4948102"/>
          </a:xfrm>
        </p:spPr>
        <p:txBody>
          <a:bodyPr/>
          <a:lstStyle/>
          <a:p>
            <a:pPr marL="342900" indent="-342900">
              <a:lnSpc>
                <a:spcPct val="100000"/>
              </a:lnSpc>
              <a:spcBef>
                <a:spcPts val="400"/>
              </a:spcBef>
              <a:buFont typeface="Arial" panose="020B0604020202020204" pitchFamily="34" charset="0"/>
              <a:buChar char="•"/>
            </a:pPr>
            <a:r>
              <a:rPr lang="en-US" sz="2400" dirty="0"/>
              <a:t>Sprint execution is the work the Scrum team performs to meet the sprint goal. </a:t>
            </a:r>
          </a:p>
          <a:p>
            <a:pPr marL="342900" indent="-342900">
              <a:lnSpc>
                <a:spcPct val="100000"/>
              </a:lnSpc>
              <a:spcBef>
                <a:spcPts val="400"/>
              </a:spcBef>
              <a:buFont typeface="Arial" panose="020B0604020202020204" pitchFamily="34" charset="0"/>
              <a:buChar char="•"/>
            </a:pPr>
            <a:r>
              <a:rPr lang="en-US" sz="2400" dirty="0"/>
              <a:t>This chapter focuses on the principles and techniques that guide how the Scrum team plans, manages, performs, and communicates during sprint execution.</a:t>
            </a:r>
          </a:p>
          <a:p>
            <a:pPr marL="342900" indent="-342900">
              <a:lnSpc>
                <a:spcPct val="100000"/>
              </a:lnSpc>
              <a:spcBef>
                <a:spcPts val="400"/>
              </a:spcBef>
              <a:buFont typeface="Arial" panose="020B0604020202020204" pitchFamily="34" charset="0"/>
              <a:buChar char="•"/>
            </a:pPr>
            <a:r>
              <a:rPr lang="en-US" sz="2400" dirty="0"/>
              <a:t>Sprint execution is like a mini project unto itself—all of the work necessary to deliver a potentially shippable product increment is performed.</a:t>
            </a:r>
          </a:p>
        </p:txBody>
      </p:sp>
    </p:spTree>
    <p:extLst>
      <p:ext uri="{BB962C8B-B14F-4D97-AF65-F5344CB8AC3E}">
        <p14:creationId xmlns:p14="http://schemas.microsoft.com/office/powerpoint/2010/main" val="562216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Sprint Execution – Timing </a:t>
            </a:r>
          </a:p>
        </p:txBody>
      </p:sp>
      <p:pic>
        <p:nvPicPr>
          <p:cNvPr id="7" name="Picture 6">
            <a:extLst>
              <a:ext uri="{FF2B5EF4-FFF2-40B4-BE49-F238E27FC236}">
                <a16:creationId xmlns:a16="http://schemas.microsoft.com/office/drawing/2014/main" id="{86AEC358-1375-8643-97BA-9B2A99EA7E07}"/>
              </a:ext>
            </a:extLst>
          </p:cNvPr>
          <p:cNvPicPr>
            <a:picLocks noChangeAspect="1"/>
          </p:cNvPicPr>
          <p:nvPr/>
        </p:nvPicPr>
        <p:blipFill>
          <a:blip r:embed="rId3"/>
          <a:stretch>
            <a:fillRect/>
          </a:stretch>
        </p:blipFill>
        <p:spPr>
          <a:xfrm>
            <a:off x="1181100" y="1075223"/>
            <a:ext cx="9829800" cy="4707553"/>
          </a:xfrm>
          <a:prstGeom prst="rect">
            <a:avLst/>
          </a:prstGeom>
        </p:spPr>
      </p:pic>
    </p:spTree>
    <p:extLst>
      <p:ext uri="{BB962C8B-B14F-4D97-AF65-F5344CB8AC3E}">
        <p14:creationId xmlns:p14="http://schemas.microsoft.com/office/powerpoint/2010/main" val="1665512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Sprint Execution - Participants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330036"/>
            <a:ext cx="9544688" cy="4948102"/>
          </a:xfrm>
        </p:spPr>
        <p:txBody>
          <a:bodyPr/>
          <a:lstStyle/>
          <a:p>
            <a:pPr marL="342900" indent="-342900">
              <a:lnSpc>
                <a:spcPct val="100000"/>
              </a:lnSpc>
              <a:spcBef>
                <a:spcPts val="400"/>
              </a:spcBef>
              <a:buFont typeface="Arial" panose="020B0604020202020204" pitchFamily="34" charset="0"/>
              <a:buChar char="•"/>
            </a:pPr>
            <a:r>
              <a:rPr lang="en-US" sz="2400" dirty="0"/>
              <a:t>During sprint execution the development team members self-organize and determine the best way to meet the goal established during sprint planning.</a:t>
            </a:r>
          </a:p>
          <a:p>
            <a:pPr marL="342900" indent="-342900">
              <a:lnSpc>
                <a:spcPct val="100000"/>
              </a:lnSpc>
              <a:spcBef>
                <a:spcPts val="400"/>
              </a:spcBef>
              <a:buFont typeface="Arial" panose="020B0604020202020204" pitchFamily="34" charset="0"/>
              <a:buChar char="•"/>
            </a:pPr>
            <a:r>
              <a:rPr lang="en-US" sz="2400" dirty="0"/>
              <a:t>The ScrumMaster participates as the coach, facilitator, and impediment remover, doing whatever is possible to help the team be successful. </a:t>
            </a:r>
          </a:p>
          <a:p>
            <a:pPr marL="800089" lvl="1" indent="-342900">
              <a:lnSpc>
                <a:spcPct val="100000"/>
              </a:lnSpc>
              <a:spcBef>
                <a:spcPts val="400"/>
              </a:spcBef>
              <a:buFont typeface="Arial" panose="020B0604020202020204" pitchFamily="34" charset="0"/>
              <a:buChar char="•"/>
            </a:pPr>
            <a:r>
              <a:rPr lang="en-US" dirty="0"/>
              <a:t>The ScrumMaster doesn’t assign work to the team or tell the team how to do the work. A self-organizing team figures these things out for itself.</a:t>
            </a:r>
          </a:p>
          <a:p>
            <a:pPr marL="342900" indent="-342900">
              <a:lnSpc>
                <a:spcPct val="100000"/>
              </a:lnSpc>
              <a:spcBef>
                <a:spcPts val="400"/>
              </a:spcBef>
              <a:buFont typeface="Arial" panose="020B0604020202020204" pitchFamily="34" charset="0"/>
              <a:buChar char="•"/>
            </a:pPr>
            <a:r>
              <a:rPr lang="en-US" sz="2400" dirty="0"/>
              <a:t>The product owner must be available during sprint execution to:</a:t>
            </a:r>
          </a:p>
          <a:p>
            <a:pPr marL="800089" lvl="1" indent="-342900">
              <a:lnSpc>
                <a:spcPct val="100000"/>
              </a:lnSpc>
              <a:spcBef>
                <a:spcPts val="400"/>
              </a:spcBef>
              <a:buFont typeface="Arial" panose="020B0604020202020204" pitchFamily="34" charset="0"/>
              <a:buChar char="•"/>
            </a:pPr>
            <a:r>
              <a:rPr lang="en-US" dirty="0"/>
              <a:t>Answer clarifying questions.</a:t>
            </a:r>
          </a:p>
          <a:p>
            <a:pPr marL="800089" lvl="1" indent="-342900">
              <a:lnSpc>
                <a:spcPct val="100000"/>
              </a:lnSpc>
              <a:spcBef>
                <a:spcPts val="400"/>
              </a:spcBef>
              <a:buFont typeface="Arial" panose="020B0604020202020204" pitchFamily="34" charset="0"/>
              <a:buChar char="•"/>
            </a:pPr>
            <a:r>
              <a:rPr lang="en-US" dirty="0"/>
              <a:t>Review intermediate work and provide feedback to the team.</a:t>
            </a:r>
          </a:p>
          <a:p>
            <a:pPr marL="800089" lvl="1" indent="-342900">
              <a:lnSpc>
                <a:spcPct val="100000"/>
              </a:lnSpc>
              <a:spcBef>
                <a:spcPts val="400"/>
              </a:spcBef>
              <a:buFont typeface="Arial" panose="020B0604020202020204" pitchFamily="34" charset="0"/>
              <a:buChar char="•"/>
            </a:pPr>
            <a:r>
              <a:rPr lang="en-US" dirty="0"/>
              <a:t>Discuss adjustments to the sprint goal if conditions warrant.</a:t>
            </a:r>
          </a:p>
          <a:p>
            <a:pPr marL="800089" lvl="1" indent="-342900">
              <a:lnSpc>
                <a:spcPct val="100000"/>
              </a:lnSpc>
              <a:spcBef>
                <a:spcPts val="400"/>
              </a:spcBef>
              <a:buFont typeface="Arial" panose="020B0604020202020204" pitchFamily="34" charset="0"/>
              <a:buChar char="•"/>
            </a:pPr>
            <a:r>
              <a:rPr lang="en-US" dirty="0"/>
              <a:t>Verify that the acceptance criteria of product backlog items have been met.</a:t>
            </a:r>
          </a:p>
        </p:txBody>
      </p:sp>
    </p:spTree>
    <p:extLst>
      <p:ext uri="{BB962C8B-B14F-4D97-AF65-F5344CB8AC3E}">
        <p14:creationId xmlns:p14="http://schemas.microsoft.com/office/powerpoint/2010/main" val="2672090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Sprint Execution – Process </a:t>
            </a:r>
          </a:p>
        </p:txBody>
      </p:sp>
      <p:pic>
        <p:nvPicPr>
          <p:cNvPr id="2" name="Picture 1">
            <a:extLst>
              <a:ext uri="{FF2B5EF4-FFF2-40B4-BE49-F238E27FC236}">
                <a16:creationId xmlns:a16="http://schemas.microsoft.com/office/drawing/2014/main" id="{F3057CBE-F72D-4B4B-BC1A-35A74EF43F6C}"/>
              </a:ext>
            </a:extLst>
          </p:cNvPr>
          <p:cNvPicPr>
            <a:picLocks noChangeAspect="1"/>
          </p:cNvPicPr>
          <p:nvPr/>
        </p:nvPicPr>
        <p:blipFill>
          <a:blip r:embed="rId3"/>
          <a:stretch>
            <a:fillRect/>
          </a:stretch>
        </p:blipFill>
        <p:spPr>
          <a:xfrm>
            <a:off x="1435100" y="1178762"/>
            <a:ext cx="9321800" cy="5099104"/>
          </a:xfrm>
          <a:prstGeom prst="rect">
            <a:avLst/>
          </a:prstGeom>
        </p:spPr>
      </p:pic>
    </p:spTree>
    <p:extLst>
      <p:ext uri="{BB962C8B-B14F-4D97-AF65-F5344CB8AC3E}">
        <p14:creationId xmlns:p14="http://schemas.microsoft.com/office/powerpoint/2010/main" val="3060567331"/>
      </p:ext>
    </p:extLst>
  </p:cSld>
  <p:clrMapOvr>
    <a:masterClrMapping/>
  </p:clrMapOvr>
</p:sld>
</file>

<file path=ppt/theme/theme1.xml><?xml version="1.0" encoding="utf-8"?>
<a:theme xmlns:a="http://schemas.openxmlformats.org/drawingml/2006/main" name="UB Powerpoint Template">
  <a:themeElements>
    <a:clrScheme name="Custom 2">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3BEB7424-46E2-F744-B1CF-A495BB96D6AD}" vid="{0CCFE892-11C1-114D-8F21-BA33A8898F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UB Powerpoint Template</Template>
  <TotalTime>52316</TotalTime>
  <Words>4116</Words>
  <Application>Microsoft Macintosh PowerPoint</Application>
  <PresentationFormat>Widescreen</PresentationFormat>
  <Paragraphs>319</Paragraphs>
  <Slides>50</Slides>
  <Notes>48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Georgia</vt:lpstr>
      <vt:lpstr>LucidaGrande</vt:lpstr>
      <vt:lpstr>Times</vt:lpstr>
      <vt:lpstr>UB Powerpoint Template</vt:lpstr>
      <vt:lpstr>MGS 425 (S1S &amp; S2S) Management of it projects</vt:lpstr>
      <vt:lpstr>Agenda</vt:lpstr>
      <vt:lpstr>Sprint Execution</vt:lpstr>
      <vt:lpstr>Sprint Execution</vt:lpstr>
      <vt:lpstr>Sprint Execution</vt:lpstr>
      <vt:lpstr>Sprint Execution - Overview</vt:lpstr>
      <vt:lpstr>Sprint Execution – Timing </vt:lpstr>
      <vt:lpstr>Sprint Execution - Participants</vt:lpstr>
      <vt:lpstr>Sprint Execution – Process </vt:lpstr>
      <vt:lpstr>Sprint Execution – Planning </vt:lpstr>
      <vt:lpstr>Sprint Execution – Flow Management</vt:lpstr>
      <vt:lpstr>Sprint Execution – Flow Management</vt:lpstr>
      <vt:lpstr>Sprint Execution – Flow Management</vt:lpstr>
      <vt:lpstr>Sprint Execution – Flow Management</vt:lpstr>
      <vt:lpstr>Sprint Execution – Flow Management</vt:lpstr>
      <vt:lpstr>Sprint Execution – Flow Management</vt:lpstr>
      <vt:lpstr>Sprint Execution – Flow Management</vt:lpstr>
      <vt:lpstr>Sprint Execution – Daily Scrum</vt:lpstr>
      <vt:lpstr>Sprint Execution – Task Performance, Technical Practices</vt:lpstr>
      <vt:lpstr>Sprint Execution – Communicating</vt:lpstr>
      <vt:lpstr>Sprint Execution – Communicating</vt:lpstr>
      <vt:lpstr>Sprint Execution – Communicating</vt:lpstr>
      <vt:lpstr>Sprint Execution – Communicating</vt:lpstr>
      <vt:lpstr>Sprint Execution – Communicating</vt:lpstr>
      <vt:lpstr>Sprint Execution – Communicating</vt:lpstr>
      <vt:lpstr>Sprint Execution – Closing</vt:lpstr>
      <vt:lpstr>Sprint Review</vt:lpstr>
      <vt:lpstr>Sprint Review</vt:lpstr>
      <vt:lpstr>Sprint Review</vt:lpstr>
      <vt:lpstr>Sprint Review – Overview</vt:lpstr>
      <vt:lpstr>Sprint Review – Participants </vt:lpstr>
      <vt:lpstr>Sprint Review – Prework </vt:lpstr>
      <vt:lpstr>Sprint Review – Prework</vt:lpstr>
      <vt:lpstr>Sprint Review – Prework</vt:lpstr>
      <vt:lpstr>Sprint Review – Prework</vt:lpstr>
      <vt:lpstr>Sprint Review – Prework</vt:lpstr>
      <vt:lpstr>Sprint Review – Prework</vt:lpstr>
      <vt:lpstr>Sprint Review – Determine Who Does What</vt:lpstr>
      <vt:lpstr>Sprint Review – Determine Who Does What</vt:lpstr>
      <vt:lpstr>Sprint Review – Determine Who Does What</vt:lpstr>
      <vt:lpstr>Sprint Review – Determine Who Does What</vt:lpstr>
      <vt:lpstr>Sprint Review – Determine Who Does What</vt:lpstr>
      <vt:lpstr>Sprint Review – Determine Who Does What</vt:lpstr>
      <vt:lpstr>Sprint Review – Determine Who Does What</vt:lpstr>
      <vt:lpstr>Sprint Review – Sprint Review Issues</vt:lpstr>
      <vt:lpstr>Sprint Review – Sprint Review Issues</vt:lpstr>
      <vt:lpstr>Sprint Review – Sprint Review Issues</vt:lpstr>
      <vt:lpstr>Sprint Review – Sprint Review Issues</vt:lpstr>
      <vt:lpstr>Sprint Review – Closing</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MGS 425 (S1S) Management of it projects</dc:title>
  <dc:subject/>
  <dc:creator>Mark Hjalmarson</dc:creator>
  <cp:keywords/>
  <dc:description/>
  <cp:lastModifiedBy>Mark Hjalmarson</cp:lastModifiedBy>
  <cp:revision>470</cp:revision>
  <cp:lastPrinted>2016-07-18T17:32:49Z</cp:lastPrinted>
  <dcterms:created xsi:type="dcterms:W3CDTF">2020-01-06T00:15:48Z</dcterms:created>
  <dcterms:modified xsi:type="dcterms:W3CDTF">2021-04-19T01:25:28Z</dcterms:modified>
  <cp:category/>
</cp:coreProperties>
</file>